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9" r:id="rId4"/>
    <p:sldId id="304" r:id="rId5"/>
    <p:sldId id="305" r:id="rId6"/>
    <p:sldId id="308" r:id="rId7"/>
    <p:sldId id="309" r:id="rId8"/>
    <p:sldId id="311" r:id="rId9"/>
    <p:sldId id="310" r:id="rId10"/>
    <p:sldId id="312" r:id="rId11"/>
    <p:sldId id="313" r:id="rId12"/>
    <p:sldId id="314" r:id="rId13"/>
    <p:sldId id="291" r:id="rId14"/>
    <p:sldId id="301" r:id="rId15"/>
    <p:sldId id="258" r:id="rId16"/>
    <p:sldId id="300" r:id="rId17"/>
    <p:sldId id="292" r:id="rId18"/>
    <p:sldId id="302" r:id="rId19"/>
    <p:sldId id="316" r:id="rId20"/>
    <p:sldId id="315" r:id="rId21"/>
    <p:sldId id="317" r:id="rId22"/>
    <p:sldId id="307" r:id="rId23"/>
    <p:sldId id="321" r:id="rId24"/>
    <p:sldId id="318" r:id="rId25"/>
    <p:sldId id="319" r:id="rId26"/>
    <p:sldId id="320" r:id="rId27"/>
    <p:sldId id="323" r:id="rId28"/>
    <p:sldId id="322" r:id="rId29"/>
    <p:sldId id="287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7BAD88-C570-4057-9AE7-78F10485BFB1}">
          <p14:sldIdLst>
            <p14:sldId id="256"/>
            <p14:sldId id="257"/>
            <p14:sldId id="299"/>
            <p14:sldId id="304"/>
            <p14:sldId id="305"/>
            <p14:sldId id="308"/>
            <p14:sldId id="309"/>
            <p14:sldId id="311"/>
            <p14:sldId id="310"/>
            <p14:sldId id="312"/>
            <p14:sldId id="313"/>
            <p14:sldId id="314"/>
            <p14:sldId id="291"/>
            <p14:sldId id="301"/>
            <p14:sldId id="258"/>
            <p14:sldId id="300"/>
            <p14:sldId id="292"/>
            <p14:sldId id="302"/>
            <p14:sldId id="316"/>
            <p14:sldId id="315"/>
            <p14:sldId id="317"/>
            <p14:sldId id="307"/>
            <p14:sldId id="321"/>
            <p14:sldId id="318"/>
            <p14:sldId id="319"/>
            <p14:sldId id="320"/>
            <p14:sldId id="323"/>
            <p14:sldId id="322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IIChE%20presentation%20stuff\pie%20chart%20Technology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28763440860216"/>
          <c:y val="0.1240234375"/>
          <c:w val="0.42303957586618879"/>
          <c:h val="0.78394105234026357"/>
        </c:manualLayout>
      </c:layout>
      <c:pieChart>
        <c:varyColors val="1"/>
        <c:ser>
          <c:idx val="0"/>
          <c:order val="0"/>
          <c:tx>
            <c:strRef>
              <c:f>pie!$K$3</c:f>
              <c:strCache>
                <c:ptCount val="1"/>
                <c:pt idx="0">
                  <c:v>test series 1</c:v>
                </c:pt>
              </c:strCache>
            </c:strRef>
          </c:tx>
          <c:dPt>
            <c:idx val="0"/>
            <c:bubble3D val="0"/>
            <c:spPr>
              <a:solidFill>
                <a:srgbClr val="00AB4E"/>
              </a:solidFill>
            </c:spPr>
            <c:extLst>
              <c:ext xmlns:c16="http://schemas.microsoft.com/office/drawing/2014/chart" uri="{C3380CC4-5D6E-409C-BE32-E72D297353CC}">
                <c16:uniqueId val="{00000001-E52F-4D24-AE73-37636AD4AE6C}"/>
              </c:ext>
            </c:extLst>
          </c:dPt>
          <c:dPt>
            <c:idx val="1"/>
            <c:bubble3D val="0"/>
            <c:spPr>
              <a:solidFill>
                <a:srgbClr val="B1B3B6"/>
              </a:solidFill>
            </c:spPr>
            <c:extLst>
              <c:ext xmlns:c16="http://schemas.microsoft.com/office/drawing/2014/chart" uri="{C3380CC4-5D6E-409C-BE32-E72D297353CC}">
                <c16:uniqueId val="{00000003-E52F-4D24-AE73-37636AD4AE6C}"/>
              </c:ext>
            </c:extLst>
          </c:dPt>
          <c:dPt>
            <c:idx val="2"/>
            <c:bubble3D val="0"/>
            <c:spPr>
              <a:solidFill>
                <a:srgbClr val="009697"/>
              </a:solidFill>
            </c:spPr>
            <c:extLst>
              <c:ext xmlns:c16="http://schemas.microsoft.com/office/drawing/2014/chart" uri="{C3380CC4-5D6E-409C-BE32-E72D297353CC}">
                <c16:uniqueId val="{00000005-E52F-4D24-AE73-37636AD4AE6C}"/>
              </c:ext>
            </c:extLst>
          </c:dPt>
          <c:dPt>
            <c:idx val="3"/>
            <c:bubble3D val="0"/>
            <c:spPr>
              <a:solidFill>
                <a:srgbClr val="8DC63F"/>
              </a:solidFill>
            </c:spPr>
            <c:extLst>
              <c:ext xmlns:c16="http://schemas.microsoft.com/office/drawing/2014/chart" uri="{C3380CC4-5D6E-409C-BE32-E72D297353CC}">
                <c16:uniqueId val="{00000007-E52F-4D24-AE73-37636AD4AE6C}"/>
              </c:ext>
            </c:extLst>
          </c:dPt>
          <c:dPt>
            <c:idx val="4"/>
            <c:bubble3D val="0"/>
            <c:spPr>
              <a:solidFill>
                <a:srgbClr val="00B5F1"/>
              </a:solidFill>
            </c:spPr>
            <c:extLst>
              <c:ext xmlns:c16="http://schemas.microsoft.com/office/drawing/2014/chart" uri="{C3380CC4-5D6E-409C-BE32-E72D297353CC}">
                <c16:uniqueId val="{00000009-E52F-4D24-AE73-37636AD4AE6C}"/>
              </c:ext>
            </c:extLst>
          </c:dPt>
          <c:dPt>
            <c:idx val="5"/>
            <c:bubble3D val="0"/>
            <c:spPr>
              <a:solidFill>
                <a:srgbClr val="F7941D"/>
              </a:solidFill>
            </c:spPr>
            <c:extLst>
              <c:ext xmlns:c16="http://schemas.microsoft.com/office/drawing/2014/chart" uri="{C3380CC4-5D6E-409C-BE32-E72D297353CC}">
                <c16:uniqueId val="{0000000B-E52F-4D24-AE73-37636AD4AE6C}"/>
              </c:ext>
            </c:extLst>
          </c:dPt>
          <c:dPt>
            <c:idx val="6"/>
            <c:bubble3D val="0"/>
            <c:spPr>
              <a:solidFill>
                <a:srgbClr val="96157C"/>
              </a:solidFill>
            </c:spPr>
            <c:extLst>
              <c:ext xmlns:c16="http://schemas.microsoft.com/office/drawing/2014/chart" uri="{C3380CC4-5D6E-409C-BE32-E72D297353CC}">
                <c16:uniqueId val="{0000000D-E52F-4D24-AE73-37636AD4AE6C}"/>
              </c:ext>
            </c:extLst>
          </c:dPt>
          <c:dPt>
            <c:idx val="7"/>
            <c:bubble3D val="0"/>
            <c:spPr>
              <a:solidFill>
                <a:srgbClr val="FABFB7"/>
              </a:solidFill>
            </c:spPr>
            <c:extLst>
              <c:ext xmlns:c16="http://schemas.microsoft.com/office/drawing/2014/chart" uri="{C3380CC4-5D6E-409C-BE32-E72D297353CC}">
                <c16:uniqueId val="{0000000F-E52F-4D24-AE73-37636AD4AE6C}"/>
              </c:ext>
            </c:extLst>
          </c:dPt>
          <c:dPt>
            <c:idx val="8"/>
            <c:bubble3D val="0"/>
            <c:spPr>
              <a:solidFill>
                <a:srgbClr val="EE2F53"/>
              </a:solidFill>
            </c:spPr>
            <c:extLst>
              <c:ext xmlns:c16="http://schemas.microsoft.com/office/drawing/2014/chart" uri="{C3380CC4-5D6E-409C-BE32-E72D297353CC}">
                <c16:uniqueId val="{00000011-E52F-4D24-AE73-37636AD4AE6C}"/>
              </c:ext>
            </c:extLst>
          </c:dPt>
          <c:dPt>
            <c:idx val="9"/>
            <c:bubble3D val="0"/>
            <c:spPr>
              <a:solidFill>
                <a:srgbClr val="B6E4FA"/>
              </a:solidFill>
            </c:spPr>
            <c:extLst>
              <c:ext xmlns:c16="http://schemas.microsoft.com/office/drawing/2014/chart" uri="{C3380CC4-5D6E-409C-BE32-E72D297353CC}">
                <c16:uniqueId val="{00000013-E52F-4D24-AE73-37636AD4AE6C}"/>
              </c:ext>
            </c:extLst>
          </c:dPt>
          <c:dPt>
            <c:idx val="10"/>
            <c:bubble3D val="0"/>
            <c:spPr>
              <a:solidFill>
                <a:srgbClr val="0066B3"/>
              </a:solidFill>
            </c:spPr>
            <c:extLst>
              <c:ext xmlns:c16="http://schemas.microsoft.com/office/drawing/2014/chart" uri="{C3380CC4-5D6E-409C-BE32-E72D297353CC}">
                <c16:uniqueId val="{00000015-E52F-4D24-AE73-37636AD4AE6C}"/>
              </c:ext>
            </c:extLst>
          </c:dPt>
          <c:dPt>
            <c:idx val="11"/>
            <c:bubble3D val="0"/>
            <c:spPr>
              <a:solidFill>
                <a:srgbClr val="FFD200"/>
              </a:solidFill>
            </c:spPr>
            <c:extLst>
              <c:ext xmlns:c16="http://schemas.microsoft.com/office/drawing/2014/chart" uri="{C3380CC4-5D6E-409C-BE32-E72D297353CC}">
                <c16:uniqueId val="{00000017-E52F-4D24-AE73-37636AD4AE6C}"/>
              </c:ext>
            </c:extLst>
          </c:dPt>
          <c:dPt>
            <c:idx val="12"/>
            <c:bubble3D val="0"/>
            <c:spPr>
              <a:solidFill>
                <a:srgbClr val="58595B"/>
              </a:solidFill>
            </c:spPr>
            <c:extLst>
              <c:ext xmlns:c16="http://schemas.microsoft.com/office/drawing/2014/chart" uri="{C3380CC4-5D6E-409C-BE32-E72D297353CC}">
                <c16:uniqueId val="{00000019-E52F-4D24-AE73-37636AD4AE6C}"/>
              </c:ext>
            </c:extLst>
          </c:dPt>
          <c:dPt>
            <c:idx val="13"/>
            <c:bubble3D val="0"/>
            <c:spPr>
              <a:solidFill>
                <a:srgbClr val="8DC0C4"/>
              </a:solidFill>
            </c:spPr>
            <c:extLst>
              <c:ext xmlns:c16="http://schemas.microsoft.com/office/drawing/2014/chart" uri="{C3380CC4-5D6E-409C-BE32-E72D297353CC}">
                <c16:uniqueId val="{0000001B-E52F-4D24-AE73-37636AD4AE6C}"/>
              </c:ext>
            </c:extLst>
          </c:dPt>
          <c:dPt>
            <c:idx val="14"/>
            <c:bubble3D val="0"/>
            <c:spPr>
              <a:solidFill>
                <a:srgbClr val="5DCAF5"/>
              </a:solidFill>
            </c:spPr>
            <c:extLst>
              <c:ext xmlns:c16="http://schemas.microsoft.com/office/drawing/2014/chart" uri="{C3380CC4-5D6E-409C-BE32-E72D297353CC}">
                <c16:uniqueId val="{0000001D-E52F-4D24-AE73-37636AD4AE6C}"/>
              </c:ext>
            </c:extLst>
          </c:dPt>
          <c:dPt>
            <c:idx val="15"/>
            <c:bubble3D val="0"/>
            <c:spPr>
              <a:solidFill>
                <a:srgbClr val="9DDFF9"/>
              </a:solidFill>
            </c:spPr>
            <c:extLst>
              <c:ext xmlns:c16="http://schemas.microsoft.com/office/drawing/2014/chart" uri="{C3380CC4-5D6E-409C-BE32-E72D297353CC}">
                <c16:uniqueId val="{0000001F-E52F-4D24-AE73-37636AD4AE6C}"/>
              </c:ext>
            </c:extLst>
          </c:dPt>
          <c:dPt>
            <c:idx val="16"/>
            <c:bubble3D val="0"/>
            <c:spPr>
              <a:solidFill>
                <a:srgbClr val="C6ECFB"/>
              </a:solidFill>
            </c:spPr>
            <c:extLst>
              <c:ext xmlns:c16="http://schemas.microsoft.com/office/drawing/2014/chart" uri="{C3380CC4-5D6E-409C-BE32-E72D297353CC}">
                <c16:uniqueId val="{00000021-E52F-4D24-AE73-37636AD4AE6C}"/>
              </c:ext>
            </c:extLst>
          </c:dPt>
          <c:dPt>
            <c:idx val="17"/>
            <c:bubble3D val="0"/>
            <c:spPr>
              <a:solidFill>
                <a:srgbClr val="587988"/>
              </a:solidFill>
            </c:spPr>
            <c:extLst>
              <c:ext xmlns:c16="http://schemas.microsoft.com/office/drawing/2014/chart" uri="{C3380CC4-5D6E-409C-BE32-E72D297353CC}">
                <c16:uniqueId val="{00000023-E52F-4D24-AE73-37636AD4AE6C}"/>
              </c:ext>
            </c:extLst>
          </c:dPt>
          <c:dPt>
            <c:idx val="18"/>
            <c:bubble3D val="0"/>
            <c:spPr>
              <a:solidFill>
                <a:srgbClr val="96AFBB"/>
              </a:solidFill>
            </c:spPr>
            <c:extLst>
              <c:ext xmlns:c16="http://schemas.microsoft.com/office/drawing/2014/chart" uri="{C3380CC4-5D6E-409C-BE32-E72D297353CC}">
                <c16:uniqueId val="{00000025-E52F-4D24-AE73-37636AD4AE6C}"/>
              </c:ext>
            </c:extLst>
          </c:dPt>
          <c:dPt>
            <c:idx val="19"/>
            <c:bubble3D val="0"/>
            <c:spPr>
              <a:solidFill>
                <a:srgbClr val="DAE3E7"/>
              </a:solidFill>
            </c:spPr>
            <c:extLst>
              <c:ext xmlns:c16="http://schemas.microsoft.com/office/drawing/2014/chart" uri="{C3380CC4-5D6E-409C-BE32-E72D297353CC}">
                <c16:uniqueId val="{00000027-E52F-4D24-AE73-37636AD4AE6C}"/>
              </c:ext>
            </c:extLst>
          </c:dPt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52F-4D24-AE73-37636AD4A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b" anchorCtr="1"/>
              <a:lstStyle/>
              <a:p>
                <a:pPr>
                  <a:defRPr sz="800" b="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pie!$J$4:$J$6</c:f>
              <c:strCache>
                <c:ptCount val="3"/>
                <c:pt idx="0">
                  <c:v>Industrial Alcohol</c:v>
                </c:pt>
                <c:pt idx="1">
                  <c:v>Fuel Ethanol</c:v>
                </c:pt>
                <c:pt idx="2">
                  <c:v>Potable Alcohol</c:v>
                </c:pt>
              </c:strCache>
            </c:strRef>
          </c:cat>
          <c:val>
            <c:numRef>
              <c:f>pie!$K$4:$K$6</c:f>
              <c:numCache>
                <c:formatCode>#,##0.00</c:formatCode>
                <c:ptCount val="3"/>
                <c:pt idx="0">
                  <c:v>65</c:v>
                </c:pt>
                <c:pt idx="1">
                  <c:v>105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52F-4D24-AE73-37636AD4AE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</c:spPr>
    </c:plotArea>
    <c:plotVisOnly val="1"/>
    <c:dispBlanksAs val="zero"/>
    <c:showDLblsOverMax val="0"/>
  </c:chart>
  <c:spPr>
    <a:noFill/>
    <a:ln w="6350" cmpd="sng">
      <a:solidFill>
        <a:srgbClr val="7F8080"/>
      </a:solidFill>
    </a:ln>
  </c:spPr>
  <c:txPr>
    <a:bodyPr/>
    <a:lstStyle/>
    <a:p>
      <a:pPr>
        <a:defRPr sz="7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0.05857</cdr:y>
    </cdr:to>
    <cdr:sp macro="" textlink="">
      <cdr:nvSpPr>
        <cdr:cNvPr id="2" name="txtboxChartTitle"/>
        <cdr:cNvSpPr txBox="1"/>
      </cdr:nvSpPr>
      <cdr:spPr>
        <a:xfrm xmlns:a="http://schemas.openxmlformats.org/drawingml/2006/main">
          <a:off x="0" y="0"/>
          <a:ext cx="6696000" cy="215900"/>
        </a:xfrm>
        <a:prstGeom xmlns:a="http://schemas.openxmlformats.org/drawingml/2006/main" prst="rect">
          <a:avLst/>
        </a:prstGeom>
        <a:solidFill xmlns:a="http://schemas.openxmlformats.org/drawingml/2006/main">
          <a:srgbClr val="7F8080"/>
        </a:solidFill>
      </cdr:spPr>
      <cdr:txBody>
        <a:bodyPr xmlns:a="http://schemas.openxmlformats.org/drawingml/2006/main" wrap="square" lIns="76200" tIns="0" rIns="76200" bIns="0" rtlCol="0" anchor="ctr" anchorCtr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l"/>
          <a:fld id="{A6CE96E4-C3D5-4A59-A656-D23B1D583CAD}" type="TxLink">
            <a:rPr lang="en-US" sz="1000" b="1" i="0" u="none" strike="noStrike">
              <a:solidFill>
                <a:srgbClr val="FFFFFF"/>
              </a:solidFill>
              <a:latin typeface="Arial" panose="020B0604020202020204" pitchFamily="34" charset="0"/>
              <a:cs typeface="Arial"/>
            </a:rPr>
            <a:pPr algn="l"/>
            <a:t>Alcohol demand in India - 2018</a:t>
          </a:fld>
          <a:endParaRPr lang="en-US" sz="1000" b="1" dirty="0">
            <a:solidFill>
              <a:srgbClr val="FFFFFF"/>
            </a:solidFill>
            <a:latin typeface="Arial" panose="020B060402020202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0.95177</cdr:y>
    </cdr:from>
    <cdr:to>
      <cdr:x>0.77573</cdr:x>
      <cdr:y>1</cdr:y>
    </cdr:to>
    <cdr:sp macro="" textlink="">
      <cdr:nvSpPr>
        <cdr:cNvPr id="4" name="txtboxSourceLine"/>
        <cdr:cNvSpPr txBox="1"/>
      </cdr:nvSpPr>
      <cdr:spPr>
        <a:xfrm xmlns:a="http://schemas.openxmlformats.org/drawingml/2006/main">
          <a:off x="0" y="3670300"/>
          <a:ext cx="5194300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76200" tIns="0" rIns="76200" bIns="76200" rtlCol="0" anchor="b"/>
        <a:lstStyle xmlns:a="http://schemas.openxmlformats.org/drawingml/2006/main"/>
        <a:p xmlns:a="http://schemas.openxmlformats.org/drawingml/2006/main">
          <a:pPr algn="l"/>
          <a:fld id="{701A220C-E804-4C74-A4CC-D2E426702048}" type="TxLink">
            <a:rPr lang="en-US" sz="600" b="0" i="0" u="none" strike="noStrike">
              <a:solidFill>
                <a:srgbClr val="000000"/>
              </a:solidFill>
              <a:latin typeface="Arial" panose="020B0604020202020204" pitchFamily="34" charset="0"/>
              <a:cs typeface="Arial"/>
            </a:rPr>
            <a:pPr algn="l"/>
            <a:t>Source: IHSM</a:t>
          </a:fld>
          <a:endParaRPr lang="en-US" sz="600" b="0" i="0" u="none" strike="noStrike" dirty="0">
            <a:solidFill>
              <a:srgbClr val="000000"/>
            </a:solidFill>
            <a:latin typeface="Arial" panose="020B060402020202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0.78568</cdr:x>
      <cdr:y>0.95177</cdr:y>
    </cdr:from>
    <cdr:to>
      <cdr:x>1</cdr:x>
      <cdr:y>1</cdr:y>
    </cdr:to>
    <cdr:sp macro="" textlink="">
      <cdr:nvSpPr>
        <cdr:cNvPr id="5" name="txtboxCopyrightLine"/>
        <cdr:cNvSpPr txBox="1"/>
      </cdr:nvSpPr>
      <cdr:spPr>
        <a:xfrm xmlns:a="http://schemas.openxmlformats.org/drawingml/2006/main">
          <a:off x="5260900" y="3670300"/>
          <a:ext cx="1435100" cy="17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76200" tIns="0" rIns="76200" bIns="76200" rtlCol="0" anchor="b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r"/>
          <a:fld id="{0FBB612A-A014-43D1-8395-524FD84C81E1}" type="TxLink">
            <a:rPr lang="en-US" sz="600" b="0" i="0" u="none" strike="noStrike">
              <a:solidFill>
                <a:srgbClr val="000000"/>
              </a:solidFill>
              <a:latin typeface="Arial" panose="020B0604020202020204" pitchFamily="34" charset="0"/>
              <a:cs typeface="Arial"/>
            </a:rPr>
            <a:pPr algn="r"/>
            <a:t> © 2018 IHSM</a:t>
          </a:fld>
          <a:endParaRPr lang="en-US" sz="600" b="0" i="0" u="none" strike="noStrike" dirty="0">
            <a:solidFill>
              <a:srgbClr val="000000"/>
            </a:solidFill>
            <a:latin typeface="Arial" panose="020B0604020202020204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0.07368</cdr:y>
    </cdr:to>
    <cdr:sp macro="" textlink="">
      <cdr:nvSpPr>
        <cdr:cNvPr id="3" name="txtboxChartTitle"/>
        <cdr:cNvSpPr txBox="1"/>
      </cdr:nvSpPr>
      <cdr:spPr>
        <a:xfrm xmlns:a="http://schemas.openxmlformats.org/drawingml/2006/main">
          <a:off x="0" y="0"/>
          <a:ext cx="4319999" cy="215900"/>
        </a:xfrm>
        <a:prstGeom xmlns:a="http://schemas.openxmlformats.org/drawingml/2006/main" prst="rect">
          <a:avLst/>
        </a:prstGeom>
        <a:solidFill xmlns:a="http://schemas.openxmlformats.org/drawingml/2006/main">
          <a:srgbClr val="707C8A"/>
        </a:solidFill>
      </cdr:spPr>
      <cdr:txBody>
        <a:bodyPr xmlns:a="http://schemas.openxmlformats.org/drawingml/2006/main" wrap="square" lIns="76200" tIns="0" rIns="76200" bIns="0" rtlCol="0" anchor="ctr" anchorCtr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l"/>
          <a:fld id="{A6CE96E4-C3D5-4A59-A656-D23B1D583CAD}" type="TxLink">
            <a:rPr lang="en-US" sz="900" b="1" i="0" u="none" strike="noStrike">
              <a:solidFill>
                <a:srgbClr val="FFFFFF"/>
              </a:solidFill>
              <a:latin typeface="Arial"/>
              <a:cs typeface="Arial"/>
            </a:rPr>
            <a:pPr algn="l"/>
            <a:t>Alcohol demand in India - 2018</a:t>
          </a:fld>
          <a:endParaRPr lang="en-US" sz="900" b="1" dirty="0">
            <a:solidFill>
              <a:srgbClr val="FFFFFF"/>
            </a:solidFill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0.63656</cdr:x>
      <cdr:y>0.62653</cdr:y>
    </cdr:from>
    <cdr:to>
      <cdr:x>0.8983</cdr:x>
      <cdr:y>0.75306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D65AE68-21A9-4360-B4D4-D13633FC45EB}"/>
            </a:ext>
          </a:extLst>
        </cdr:cNvPr>
        <cdr:cNvSpPr txBox="1"/>
      </cdr:nvSpPr>
      <cdr:spPr>
        <a:xfrm xmlns:a="http://schemas.openxmlformats.org/drawingml/2006/main">
          <a:off x="4262400" y="2263888"/>
          <a:ext cx="1752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(100 – 120 cr liters)</a:t>
          </a:r>
        </a:p>
        <a:p xmlns:a="http://schemas.openxmlformats.org/drawingml/2006/main">
          <a:pPr algn="ctr"/>
          <a:r>
            <a:rPr lang="en-US" dirty="0"/>
            <a:t>Fuel Ethanol for Blending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0.6138</cdr:x>
      <cdr:y>0.1415</cdr:y>
    </cdr:from>
    <cdr:to>
      <cdr:x>0.90968</cdr:x>
      <cdr:y>0.28912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7F3E6107-A297-446E-9BBC-5BA69CAE6B3A}"/>
            </a:ext>
          </a:extLst>
        </cdr:cNvPr>
        <cdr:cNvSpPr txBox="1"/>
      </cdr:nvSpPr>
      <cdr:spPr>
        <a:xfrm xmlns:a="http://schemas.openxmlformats.org/drawingml/2006/main">
          <a:off x="4110000" y="511288"/>
          <a:ext cx="1981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(</a:t>
          </a:r>
          <a:r>
            <a:rPr lang="en-US" dirty="0"/>
            <a:t>60 - 80</a:t>
          </a:r>
          <a:r>
            <a:rPr lang="en-US" sz="1100" dirty="0"/>
            <a:t> cr liters)</a:t>
          </a:r>
        </a:p>
        <a:p xmlns:a="http://schemas.openxmlformats.org/drawingml/2006/main">
          <a:pPr algn="ctr"/>
          <a:r>
            <a:rPr lang="en-US" dirty="0"/>
            <a:t>Industrial Alcohol, Chemicals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1.62143E-7</cdr:x>
      <cdr:y>0.45826</cdr:y>
    </cdr:from>
    <cdr:to>
      <cdr:x>0.23475</cdr:x>
      <cdr:y>0.58479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F3E6107-A297-446E-9BBC-5BA69CAE6B3A}"/>
            </a:ext>
          </a:extLst>
        </cdr:cNvPr>
        <cdr:cNvSpPr txBox="1"/>
      </cdr:nvSpPr>
      <cdr:spPr>
        <a:xfrm xmlns:a="http://schemas.openxmlformats.org/drawingml/2006/main">
          <a:off x="1" y="1655848"/>
          <a:ext cx="1447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(120 - 130 cr liters)</a:t>
          </a:r>
        </a:p>
        <a:p xmlns:a="http://schemas.openxmlformats.org/drawingml/2006/main">
          <a:pPr algn="ctr"/>
          <a:r>
            <a:rPr lang="en-US" dirty="0"/>
            <a:t>Potable alcohol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485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9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2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751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957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578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90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253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065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66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54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295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501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808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781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495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8220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207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616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1198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893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77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349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704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29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58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57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972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36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7BFF-BB85-4CC9-8A89-C738F3B2350D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8743-8633-4721-BF9D-6BE026047883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0CF0-8A50-4B2E-B5AF-22C9F543E3E4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93E9-D948-4D49-8749-9D059722C750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BE7F-42BB-4287-B160-C49703ADBE0B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24611" y="42671"/>
            <a:ext cx="1499615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24" y="871934"/>
            <a:ext cx="8480551" cy="671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210" y="1981292"/>
            <a:ext cx="8215579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1451" y="6669183"/>
            <a:ext cx="157924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4607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D226-F5FC-4B06-B324-8DBB53DC90E8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7056" y="6466950"/>
            <a:ext cx="21272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usiness-standard.com/article/economy-policy/govt-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summary%20bioethanol%20reports%20PEP.xls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>
              <a:lnSpc>
                <a:spcPct val="100000"/>
              </a:lnSpc>
            </a:pP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© 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2016</a:t>
            </a:r>
            <a:r>
              <a:rPr sz="600" spc="1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IH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 M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k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.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spc="-20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gh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ese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ved.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93547" y="422148"/>
            <a:ext cx="3023616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72159" y="2322301"/>
            <a:ext cx="7869555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60"/>
              </a:lnSpc>
            </a:pPr>
            <a:r>
              <a:rPr lang="en-US" sz="3000" spc="-5" dirty="0">
                <a:solidFill>
                  <a:srgbClr val="04607A"/>
                </a:solidFill>
                <a:latin typeface="Verdana"/>
                <a:cs typeface="Verdana"/>
              </a:rPr>
              <a:t>Cellulosic Ethanol-</a:t>
            </a:r>
          </a:p>
          <a:p>
            <a:pPr marL="12700">
              <a:lnSpc>
                <a:spcPts val="5160"/>
              </a:lnSpc>
            </a:pPr>
            <a:r>
              <a:rPr lang="en-US" sz="2000" spc="-5" dirty="0">
                <a:solidFill>
                  <a:srgbClr val="04607A"/>
                </a:solidFill>
                <a:latin typeface="Verdana"/>
                <a:cs typeface="Verdana"/>
              </a:rPr>
              <a:t>Opportunities and Challenges</a:t>
            </a:r>
          </a:p>
          <a:p>
            <a:pPr marL="12700">
              <a:lnSpc>
                <a:spcPts val="5160"/>
              </a:lnSpc>
            </a:pPr>
            <a:r>
              <a:rPr lang="en-US" sz="2000" spc="-5" dirty="0">
                <a:solidFill>
                  <a:srgbClr val="04607A"/>
                </a:solidFill>
                <a:latin typeface="Verdana"/>
                <a:cs typeface="Verdana"/>
              </a:rPr>
              <a:t>AIDA Technical Seminar, New Delhi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81000" y="6669183"/>
            <a:ext cx="15792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915111" y="4588422"/>
            <a:ext cx="5128895" cy="183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10" dirty="0">
                <a:solidFill>
                  <a:srgbClr val="00AF50"/>
                </a:solidFill>
                <a:latin typeface="Verdana"/>
                <a:cs typeface="Verdana"/>
              </a:rPr>
              <a:t>February 7</a:t>
            </a:r>
            <a:r>
              <a:rPr lang="en-US" sz="1200" spc="-10" baseline="30000" dirty="0">
                <a:solidFill>
                  <a:srgbClr val="00AF50"/>
                </a:solidFill>
                <a:latin typeface="Verdana"/>
                <a:cs typeface="Verdana"/>
              </a:rPr>
              <a:t>th</a:t>
            </a:r>
            <a:r>
              <a:rPr lang="en-US" sz="1200" spc="-10" dirty="0">
                <a:solidFill>
                  <a:srgbClr val="00AF50"/>
                </a:solidFill>
                <a:latin typeface="Verdana"/>
                <a:cs typeface="Verdana"/>
              </a:rPr>
              <a:t>, 2019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600" b="1" spc="-20" dirty="0">
                <a:solidFill>
                  <a:srgbClr val="0C9B74"/>
                </a:solidFill>
                <a:latin typeface="Verdana"/>
                <a:cs typeface="Verdana"/>
              </a:rPr>
              <a:t>Jonny Goyal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600" spc="-20" dirty="0">
                <a:solidFill>
                  <a:srgbClr val="0C9B74"/>
                </a:solidFill>
                <a:latin typeface="Verdana"/>
                <a:cs typeface="Verdana"/>
              </a:rPr>
              <a:t>Principal Research Analyst</a:t>
            </a:r>
            <a:r>
              <a:rPr sz="1600" spc="40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|</a:t>
            </a:r>
            <a:r>
              <a:rPr sz="1600" spc="10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C9B74"/>
                </a:solidFill>
                <a:latin typeface="Verdana"/>
                <a:cs typeface="Verdana"/>
              </a:rPr>
              <a:t>I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H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 Mark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it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Proce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s</a:t>
            </a:r>
            <a:r>
              <a:rPr sz="1600" spc="30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Economi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s</a:t>
            </a:r>
            <a:r>
              <a:rPr sz="1600" spc="55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Prog</a:t>
            </a:r>
            <a:r>
              <a:rPr sz="1600" spc="-35" dirty="0">
                <a:solidFill>
                  <a:srgbClr val="0C9B74"/>
                </a:solidFill>
                <a:latin typeface="Verdana"/>
                <a:cs typeface="Verdana"/>
              </a:rPr>
              <a:t>r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am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OM</a:t>
            </a:r>
            <a:r>
              <a:rPr sz="1600" spc="-25" dirty="0">
                <a:solidFill>
                  <a:srgbClr val="0C9B74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C</a:t>
            </a:r>
            <a:r>
              <a:rPr sz="1600" spc="10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(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Oi</a:t>
            </a:r>
            <a:r>
              <a:rPr sz="1600" spc="-5" dirty="0">
                <a:solidFill>
                  <a:srgbClr val="0C9B74"/>
                </a:solidFill>
                <a:latin typeface="Verdana"/>
                <a:cs typeface="Verdana"/>
              </a:rPr>
              <a:t>l</a:t>
            </a:r>
            <a:r>
              <a:rPr sz="1600" spc="10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M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ds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t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ream</a:t>
            </a:r>
            <a:r>
              <a:rPr sz="1600" spc="35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C9B74"/>
                </a:solidFill>
                <a:latin typeface="Verdana"/>
                <a:cs typeface="Verdana"/>
              </a:rPr>
              <a:t>D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own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st</a:t>
            </a:r>
            <a:r>
              <a:rPr sz="1600" spc="-15" dirty="0">
                <a:solidFill>
                  <a:srgbClr val="0C9B74"/>
                </a:solidFill>
                <a:latin typeface="Verdana"/>
                <a:cs typeface="Verdana"/>
              </a:rPr>
              <a:t>ream</a:t>
            </a:r>
            <a:r>
              <a:rPr sz="1600" spc="45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and</a:t>
            </a:r>
            <a:r>
              <a:rPr sz="1600" spc="-5" dirty="0">
                <a:solidFill>
                  <a:srgbClr val="0C9B74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C</a:t>
            </a:r>
            <a:r>
              <a:rPr sz="1600" spc="-25" dirty="0">
                <a:solidFill>
                  <a:srgbClr val="0C9B74"/>
                </a:solidFill>
                <a:latin typeface="Verdana"/>
                <a:cs typeface="Verdana"/>
              </a:rPr>
              <a:t>h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e</a:t>
            </a:r>
            <a:r>
              <a:rPr sz="1600" spc="-35" dirty="0">
                <a:solidFill>
                  <a:srgbClr val="0C9B74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i</a:t>
            </a:r>
            <a:r>
              <a:rPr sz="1600" spc="-20" dirty="0">
                <a:solidFill>
                  <a:srgbClr val="0C9B74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0C9B74"/>
                </a:solidFill>
                <a:latin typeface="Verdana"/>
                <a:cs typeface="Verdana"/>
              </a:rPr>
              <a:t>al)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Ethanol Distillation</a:t>
            </a:r>
            <a:endParaRPr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C24BC2-791F-4E05-B950-8D6FFD8ED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501" y="1752599"/>
            <a:ext cx="11003365" cy="4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6C41B7D-B55E-4E43-94EE-1E2E41F6F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778802"/>
              </p:ext>
            </p:extLst>
          </p:nvPr>
        </p:nvGraphicFramePr>
        <p:xfrm>
          <a:off x="2726134" y="1752599"/>
          <a:ext cx="4131866" cy="441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Visio" r:id="rId4" imgW="4429019" imgH="4724374" progId="Visio.Drawing.15">
                  <p:embed/>
                </p:oleObj>
              </mc:Choice>
              <mc:Fallback>
                <p:oleObj name="Visio" r:id="rId4" imgW="4429019" imgH="472437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134" y="1752599"/>
                        <a:ext cx="4131866" cy="441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27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2895600"/>
            <a:ext cx="3429000" cy="657232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3200" dirty="0"/>
              <a:t>Opportunities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770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Global Challenge: GHG Emission</a:t>
            </a:r>
            <a:endParaRPr sz="2000"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1B2E9F5-294C-408F-AADD-6A48C802668D}"/>
              </a:ext>
            </a:extLst>
          </p:cNvPr>
          <p:cNvSpPr/>
          <p:nvPr/>
        </p:nvSpPr>
        <p:spPr>
          <a:xfrm>
            <a:off x="838200" y="1676400"/>
            <a:ext cx="32766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809A0-74F3-4995-BF84-FCC3736A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76400"/>
            <a:ext cx="329464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7D68559-95B4-451D-AD26-B3D0B8642FD8}"/>
              </a:ext>
            </a:extLst>
          </p:cNvPr>
          <p:cNvSpPr/>
          <p:nvPr/>
        </p:nvSpPr>
        <p:spPr>
          <a:xfrm>
            <a:off x="2362200" y="1371600"/>
            <a:ext cx="3998854" cy="4329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843DB03-4F0D-4F95-929C-FF1E5578A845}"/>
              </a:ext>
            </a:extLst>
          </p:cNvPr>
          <p:cNvSpPr txBox="1"/>
          <p:nvPr/>
        </p:nvSpPr>
        <p:spPr>
          <a:xfrm>
            <a:off x="1295400" y="5791200"/>
            <a:ext cx="69850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800" b="1" dirty="0"/>
              <a:t>Source: Life cycle Energy and Greenhouse Gas Emissions Impacts of Different Corn Ethanol Plant Types (2007)  DOE Bioenergy Technology Office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320D5F2-9283-46C8-ACE0-D00BDB10FD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Cellulosic Ethanol Emission Reduction Potential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89485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graphicFrame>
        <p:nvGraphicFramePr>
          <p:cNvPr id="8" name="Chart14">
            <a:extLst>
              <a:ext uri="{FF2B5EF4-FFF2-40B4-BE49-F238E27FC236}">
                <a16:creationId xmlns:a16="http://schemas.microsoft.com/office/drawing/2014/main" id="{96423C4C-862B-4C77-8448-D9B5279D4748}"/>
              </a:ext>
            </a:extLst>
          </p:cNvPr>
          <p:cNvGraphicFramePr>
            <a:graphicFrameLocks/>
          </p:cNvGraphicFramePr>
          <p:nvPr/>
        </p:nvGraphicFramePr>
        <p:xfrm>
          <a:off x="1600200" y="2057400"/>
          <a:ext cx="6167400" cy="36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India Ethanol Scenario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E7F4F-F42B-4E16-AFD2-CAF2236D5CF1}"/>
              </a:ext>
            </a:extLst>
          </p:cNvPr>
          <p:cNvSpPr txBox="1"/>
          <p:nvPr/>
        </p:nvSpPr>
        <p:spPr>
          <a:xfrm>
            <a:off x="2020696" y="1524000"/>
            <a:ext cx="567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availability in India = 300 – 320  cr liters approx.</a:t>
            </a:r>
          </a:p>
        </p:txBody>
      </p:sp>
    </p:spTree>
    <p:extLst>
      <p:ext uri="{BB962C8B-B14F-4D97-AF65-F5344CB8AC3E}">
        <p14:creationId xmlns:p14="http://schemas.microsoft.com/office/powerpoint/2010/main" val="357134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7801C56-50BE-4B98-8B17-063AAB62B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14479"/>
              </p:ext>
            </p:extLst>
          </p:nvPr>
        </p:nvGraphicFramePr>
        <p:xfrm>
          <a:off x="762000" y="1295400"/>
          <a:ext cx="7817872" cy="23187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42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Particulars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2016-17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2017-18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2018-19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2020-21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500" spc="7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2021-22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61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3715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669">
                <a:tc>
                  <a:txBody>
                    <a:bodyPr/>
                    <a:lstStyle/>
                    <a:p>
                      <a:pPr marL="62230">
                        <a:lnSpc>
                          <a:spcPts val="1689"/>
                        </a:lnSpc>
                      </a:pPr>
                      <a:r>
                        <a:rPr sz="1200" spc="1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</a:t>
                      </a:r>
                      <a:r>
                        <a:rPr sz="1200" spc="-9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Sale</a:t>
                      </a:r>
                      <a:r>
                        <a:rPr lang="en-US" sz="1200" spc="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 cr liters)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230" marR="497205">
                        <a:lnSpc>
                          <a:spcPct val="114700"/>
                        </a:lnSpc>
                        <a:spcBef>
                          <a:spcPts val="10"/>
                        </a:spcBef>
                      </a:pPr>
                      <a:r>
                        <a:rPr sz="1200" spc="3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Projection  </a:t>
                      </a:r>
                      <a:r>
                        <a:rPr sz="1200" spc="5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(8.38 </a:t>
                      </a:r>
                      <a:r>
                        <a:rPr sz="1200" spc="1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sz="1200" spc="-15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CAGR)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2759.6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5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3241.5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3513.1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1500" spc="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3807.5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127">
                <a:tc gridSpan="7">
                  <a:txBody>
                    <a:bodyPr/>
                    <a:lstStyle/>
                    <a:p>
                      <a:pPr marL="62230">
                        <a:lnSpc>
                          <a:spcPts val="1789"/>
                        </a:lnSpc>
                      </a:pPr>
                      <a:r>
                        <a:rPr sz="1500" spc="3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r>
                        <a:rPr sz="1500" spc="-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spc="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en-US" sz="1500" spc="4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(in cr liters)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62230" algn="l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(@ </a:t>
                      </a:r>
                      <a:r>
                        <a:rPr sz="1200" spc="10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blending)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27">
                <a:tc>
                  <a:txBody>
                    <a:bodyPr/>
                    <a:lstStyle/>
                    <a:p>
                      <a:pPr marL="62230" algn="l">
                        <a:lnSpc>
                          <a:spcPts val="1789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(@ </a:t>
                      </a:r>
                      <a:r>
                        <a:rPr sz="1200" spc="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sz="1200" spc="-8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blending)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89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5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(@ </a:t>
                      </a:r>
                      <a:r>
                        <a:rPr lang="en-US" sz="1200" spc="1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en-US" sz="1200" spc="-8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blending)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2191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191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500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3715">
                      <a:solidFill>
                        <a:srgbClr val="FFFFFF"/>
                      </a:solidFill>
                      <a:prstDash val="solid"/>
                    </a:lnL>
                    <a:lnR w="13715">
                      <a:solidFill>
                        <a:srgbClr val="FFFFFF"/>
                      </a:solidFill>
                      <a:prstDash val="solid"/>
                    </a:lnR>
                    <a:lnT w="12191">
                      <a:solidFill>
                        <a:srgbClr val="FFFFFF"/>
                      </a:solidFill>
                      <a:prstDash val="solid"/>
                    </a:lnT>
                    <a:lnB w="121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E7ED674E-A3E0-4A86-92B4-C4C414E6E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How much Ethanol require for blending?</a:t>
            </a:r>
            <a:endParaRPr sz="2000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8F08F28B-4AED-43FA-86C4-550B4AEFE0C1}"/>
              </a:ext>
            </a:extLst>
          </p:cNvPr>
          <p:cNvSpPr txBox="1"/>
          <p:nvPr/>
        </p:nvSpPr>
        <p:spPr>
          <a:xfrm>
            <a:off x="762000" y="3667553"/>
            <a:ext cx="69850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800" b="1" spc="-10" dirty="0">
                <a:latin typeface="Calibri"/>
                <a:cs typeface="Calibri"/>
              </a:rPr>
              <a:t>Source </a:t>
            </a:r>
            <a:r>
              <a:rPr sz="800" b="1" dirty="0">
                <a:latin typeface="Calibri"/>
                <a:cs typeface="Calibri"/>
              </a:rPr>
              <a:t>: </a:t>
            </a:r>
            <a:r>
              <a:rPr lang="en-US" sz="800" b="1" spc="-10" dirty="0">
                <a:latin typeface="Calibri"/>
                <a:cs typeface="Calibri"/>
              </a:rPr>
              <a:t>AIDA conference - 2018</a:t>
            </a:r>
            <a:endParaRPr sz="800" b="1" dirty="0">
              <a:latin typeface="Calibri"/>
              <a:cs typeface="Calibri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87F21222-0E84-4341-A8CC-8B71C0D281DE}"/>
              </a:ext>
            </a:extLst>
          </p:cNvPr>
          <p:cNvSpPr/>
          <p:nvPr/>
        </p:nvSpPr>
        <p:spPr>
          <a:xfrm>
            <a:off x="762000" y="3886200"/>
            <a:ext cx="7772400" cy="204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632DE8B3-9338-48CD-88EE-67A7946EAAE6}"/>
              </a:ext>
            </a:extLst>
          </p:cNvPr>
          <p:cNvSpPr txBox="1"/>
          <p:nvPr/>
        </p:nvSpPr>
        <p:spPr>
          <a:xfrm>
            <a:off x="762000" y="6209715"/>
            <a:ext cx="793826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800" b="1" i="1" spc="-5" dirty="0">
                <a:cs typeface="Calibri"/>
              </a:rPr>
              <a:t>Source: Bloomberg </a:t>
            </a:r>
            <a:r>
              <a:rPr lang="en-US" sz="800" b="1" i="1" dirty="0">
                <a:cs typeface="Calibri"/>
              </a:rPr>
              <a:t>New </a:t>
            </a:r>
            <a:r>
              <a:rPr lang="en-US" sz="800" b="1" i="1" spc="-5" dirty="0">
                <a:cs typeface="Calibri"/>
              </a:rPr>
              <a:t>Energy Finance, Ministry of Petroleum </a:t>
            </a:r>
            <a:r>
              <a:rPr lang="en-US" sz="800" b="1" i="1" dirty="0">
                <a:cs typeface="Calibri"/>
              </a:rPr>
              <a:t>&amp; </a:t>
            </a:r>
            <a:r>
              <a:rPr lang="en-US" sz="800" b="1" i="1" spc="-5" dirty="0">
                <a:cs typeface="Calibri"/>
              </a:rPr>
              <a:t>Natural Gas, Planning </a:t>
            </a:r>
            <a:r>
              <a:rPr lang="en-US" sz="800" b="1" i="1" spc="30" dirty="0">
                <a:cs typeface="Calibri"/>
              </a:rPr>
              <a:t> </a:t>
            </a:r>
            <a:r>
              <a:rPr lang="en-US" sz="800" b="1" i="1" spc="-5" dirty="0">
                <a:cs typeface="Calibri"/>
              </a:rPr>
              <a:t>Commission, Government of India. Note: Gasoline demand is assumed to grow at 8.5% </a:t>
            </a:r>
            <a:r>
              <a:rPr lang="en-US" sz="800" b="1" i="1" dirty="0">
                <a:cs typeface="Calibri"/>
              </a:rPr>
              <a:t>every </a:t>
            </a:r>
            <a:r>
              <a:rPr lang="en-US" sz="800" b="1" i="1" spc="-5" dirty="0">
                <a:cs typeface="Calibri"/>
              </a:rPr>
              <a:t>year after </a:t>
            </a:r>
            <a:r>
              <a:rPr lang="en-US" sz="800" b="1" i="1" dirty="0">
                <a:cs typeface="Calibri"/>
              </a:rPr>
              <a:t>FY 2011; 1 </a:t>
            </a:r>
            <a:r>
              <a:rPr lang="en-US" sz="800" b="1" i="1" spc="-5" dirty="0">
                <a:cs typeface="Calibri"/>
              </a:rPr>
              <a:t>liter</a:t>
            </a:r>
            <a:r>
              <a:rPr lang="en-US" sz="800" b="1" i="1" spc="90" dirty="0">
                <a:cs typeface="Calibri"/>
              </a:rPr>
              <a:t> </a:t>
            </a:r>
            <a:r>
              <a:rPr lang="en-US" sz="800" b="1" i="1" spc="-5" dirty="0">
                <a:cs typeface="Calibri"/>
              </a:rPr>
              <a:t>of</a:t>
            </a:r>
            <a:r>
              <a:rPr lang="en-US" sz="800" b="1" dirty="0">
                <a:cs typeface="Calibri"/>
              </a:rPr>
              <a:t> </a:t>
            </a:r>
            <a:r>
              <a:rPr lang="en-US" sz="800" b="1" i="1" spc="-5" dirty="0">
                <a:cs typeface="Calibri"/>
              </a:rPr>
              <a:t>ethanol assumed to replace </a:t>
            </a:r>
            <a:r>
              <a:rPr lang="en-US" sz="800" b="1" i="1" dirty="0">
                <a:cs typeface="Calibri"/>
              </a:rPr>
              <a:t>0.7 </a:t>
            </a:r>
            <a:r>
              <a:rPr lang="en-US" sz="800" b="1" i="1" spc="-5" dirty="0">
                <a:cs typeface="Calibri"/>
              </a:rPr>
              <a:t>liters of</a:t>
            </a:r>
            <a:r>
              <a:rPr lang="en-US" sz="800" b="1" i="1" spc="20" dirty="0">
                <a:cs typeface="Calibri"/>
              </a:rPr>
              <a:t> </a:t>
            </a:r>
            <a:r>
              <a:rPr lang="en-US" sz="800" b="1" i="1" spc="-5" dirty="0">
                <a:cs typeface="Calibri"/>
              </a:rPr>
              <a:t>gasoline.</a:t>
            </a:r>
            <a:endParaRPr lang="en-US" sz="800" b="1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C5053B-F69A-416B-B957-E338E9034B2D}"/>
              </a:ext>
            </a:extLst>
          </p:cNvPr>
          <p:cNvSpPr/>
          <p:nvPr/>
        </p:nvSpPr>
        <p:spPr>
          <a:xfrm>
            <a:off x="2590800" y="3582560"/>
            <a:ext cx="5989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Trebuchet MS"/>
                <a:cs typeface="Trebuchet MS"/>
              </a:rPr>
              <a:t>Ethanol gasoline </a:t>
            </a:r>
            <a:r>
              <a:rPr lang="en-US" dirty="0">
                <a:latin typeface="Trebuchet MS"/>
                <a:cs typeface="Trebuchet MS"/>
              </a:rPr>
              <a:t>demand </a:t>
            </a:r>
            <a:r>
              <a:rPr lang="en-US" spc="-5" dirty="0">
                <a:latin typeface="Trebuchet MS"/>
                <a:cs typeface="Trebuchet MS"/>
              </a:rPr>
              <a:t>under </a:t>
            </a:r>
            <a:r>
              <a:rPr lang="en-US" dirty="0">
                <a:latin typeface="Trebuchet MS"/>
                <a:cs typeface="Trebuchet MS"/>
              </a:rPr>
              <a:t>EBP (bln</a:t>
            </a:r>
            <a:r>
              <a:rPr lang="en-US" spc="-190" dirty="0">
                <a:latin typeface="Trebuchet MS"/>
                <a:cs typeface="Trebuchet MS"/>
              </a:rPr>
              <a:t> </a:t>
            </a:r>
            <a:r>
              <a:rPr lang="en-US" spc="-5" dirty="0">
                <a:latin typeface="Trebuchet MS"/>
                <a:cs typeface="Trebuchet MS"/>
              </a:rPr>
              <a:t>liters)</a:t>
            </a:r>
            <a:endParaRPr lang="en-US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Gap Analysis</a:t>
            </a:r>
            <a:endParaRPr sz="2000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70138F0-A0CF-4116-ABF8-462E263FEA00}"/>
              </a:ext>
            </a:extLst>
          </p:cNvPr>
          <p:cNvSpPr/>
          <p:nvPr/>
        </p:nvSpPr>
        <p:spPr>
          <a:xfrm>
            <a:off x="2362200" y="1905000"/>
            <a:ext cx="4383836" cy="3171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5720ECE-328C-42D9-8328-206E6B29B59E}"/>
              </a:ext>
            </a:extLst>
          </p:cNvPr>
          <p:cNvSpPr txBox="1"/>
          <p:nvPr/>
        </p:nvSpPr>
        <p:spPr>
          <a:xfrm>
            <a:off x="1295400" y="5250055"/>
            <a:ext cx="6985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800" b="1" spc="-10" dirty="0">
                <a:latin typeface="Calibri"/>
                <a:cs typeface="Calibri"/>
              </a:rPr>
              <a:t>Source </a:t>
            </a:r>
            <a:r>
              <a:rPr sz="800" b="1" dirty="0">
                <a:latin typeface="Calibri"/>
                <a:cs typeface="Calibri"/>
              </a:rPr>
              <a:t>: </a:t>
            </a:r>
            <a:r>
              <a:rPr sz="800" b="1" spc="-10" dirty="0">
                <a:latin typeface="Calibri"/>
                <a:cs typeface="Calibri"/>
                <a:hlinkClick r:id="rId4"/>
              </a:rPr>
              <a:t>http://www.business-standard.com/article/economy-policy/govt- 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raises-ethanol-procurement-price-by-5-for-2017-18-117110101064_1.html</a:t>
            </a:r>
            <a:endParaRPr lang="en-US" sz="800" b="1" spc="-5" dirty="0">
              <a:latin typeface="Calibri"/>
              <a:cs typeface="Calibri"/>
            </a:endParaRPr>
          </a:p>
          <a:p>
            <a:pPr marL="12700" marR="5080" indent="-635">
              <a:lnSpc>
                <a:spcPct val="100000"/>
              </a:lnSpc>
            </a:pPr>
            <a:r>
              <a:rPr lang="en-US" sz="800" b="1" spc="-5" dirty="0">
                <a:latin typeface="Calibri"/>
                <a:cs typeface="Calibri"/>
              </a:rPr>
              <a:t>(November – 2017)</a:t>
            </a:r>
            <a:endParaRPr sz="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53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000" dirty="0">
              <a:latin typeface="Verdana"/>
              <a:cs typeface="Verdan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A204AB-06C2-4933-AD48-A40F17A4F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28981"/>
              </p:ext>
            </p:extLst>
          </p:nvPr>
        </p:nvGraphicFramePr>
        <p:xfrm>
          <a:off x="838200" y="1425132"/>
          <a:ext cx="3810001" cy="4995673"/>
        </p:xfrm>
        <a:graphic>
          <a:graphicData uri="http://schemas.openxmlformats.org/drawingml/2006/table">
            <a:tbl>
              <a:tblPr/>
              <a:tblGrid>
                <a:gridCol w="1455076">
                  <a:extLst>
                    <a:ext uri="{9D8B030D-6E8A-4147-A177-3AD203B41FA5}">
                      <a16:colId xmlns:a16="http://schemas.microsoft.com/office/drawing/2014/main" val="1289609873"/>
                    </a:ext>
                  </a:extLst>
                </a:gridCol>
                <a:gridCol w="1416784">
                  <a:extLst>
                    <a:ext uri="{9D8B030D-6E8A-4147-A177-3AD203B41FA5}">
                      <a16:colId xmlns:a16="http://schemas.microsoft.com/office/drawing/2014/main" val="2216453527"/>
                    </a:ext>
                  </a:extLst>
                </a:gridCol>
                <a:gridCol w="938141">
                  <a:extLst>
                    <a:ext uri="{9D8B030D-6E8A-4147-A177-3AD203B41FA5}">
                      <a16:colId xmlns:a16="http://schemas.microsoft.com/office/drawing/2014/main" val="364610336"/>
                    </a:ext>
                  </a:extLst>
                </a:gridCol>
              </a:tblGrid>
              <a:tr h="2131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Agro-residues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03442"/>
                  </a:ext>
                </a:extLst>
              </a:tr>
              <a:tr h="1040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Biomass Generation (MMT/yr)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Biomass Surplus (MMT/yr)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229719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Punjab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048980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Maharashtra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16143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243074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Haryana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996948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30027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Gujarat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40909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Karnataka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23380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Tamilnadu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837289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Rajasthan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27378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Kerala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96955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Bihar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38900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Bengal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8109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6032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Odisha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317704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Telangana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756181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66989"/>
                  </a:ext>
                </a:extLst>
              </a:tr>
              <a:tr h="213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Chhattisgarh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814342"/>
                  </a:ext>
                </a:extLst>
              </a:tr>
            </a:tbl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9BCF7DAB-2A6E-4EFF-8636-6C097B0907FB}"/>
              </a:ext>
            </a:extLst>
          </p:cNvPr>
          <p:cNvSpPr txBox="1"/>
          <p:nvPr/>
        </p:nvSpPr>
        <p:spPr>
          <a:xfrm>
            <a:off x="441451" y="693395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20" dirty="0">
                <a:solidFill>
                  <a:srgbClr val="00AF50"/>
                </a:solidFill>
                <a:latin typeface="Verdana"/>
                <a:cs typeface="Verdana"/>
              </a:rPr>
              <a:t>India State-wise Agricultural Crop Residue (Lignocellulosic Biomass) Potential</a:t>
            </a:r>
            <a:endParaRPr sz="2400" b="1" dirty="0">
              <a:latin typeface="Verdana"/>
              <a:cs typeface="Verdana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18E65501-D082-44D4-9E9E-BAA4BB65E9A7}"/>
              </a:ext>
            </a:extLst>
          </p:cNvPr>
          <p:cNvSpPr txBox="1"/>
          <p:nvPr/>
        </p:nvSpPr>
        <p:spPr>
          <a:xfrm>
            <a:off x="2514600" y="6439008"/>
            <a:ext cx="41148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800" b="1" spc="-10" dirty="0">
                <a:latin typeface="Calibri"/>
                <a:cs typeface="Calibri"/>
              </a:rPr>
              <a:t>Source </a:t>
            </a:r>
            <a:r>
              <a:rPr sz="800" b="1" dirty="0">
                <a:latin typeface="Calibri"/>
                <a:cs typeface="Calibri"/>
              </a:rPr>
              <a:t>: </a:t>
            </a:r>
            <a:r>
              <a:rPr lang="en-US" sz="800" b="1" spc="-10" dirty="0">
                <a:latin typeface="Calibri"/>
                <a:cs typeface="Calibri"/>
              </a:rPr>
              <a:t>AIDA conference - 2018</a:t>
            </a:r>
            <a:endParaRPr sz="800" b="1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B1B86-D94C-4EA1-8088-D66C586D8DB3}"/>
              </a:ext>
            </a:extLst>
          </p:cNvPr>
          <p:cNvSpPr/>
          <p:nvPr/>
        </p:nvSpPr>
        <p:spPr>
          <a:xfrm>
            <a:off x="5105400" y="1828800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Can produce 3525 crore liters of bioethanol per annum from nearly 141MMT of biomass , which can not only meet nations fuel ethanol requirement , but also export to neighboring countries.</a:t>
            </a:r>
          </a:p>
          <a:p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22 million MT of biomass can meet the demand of nation for 20 % ethanol blending.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Straws : 15 million tons of Rice straw is available (90% of it is now burnt in field).</a:t>
            </a:r>
          </a:p>
          <a:p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Can produce 300 crore liters of bioethanol per annum which can meet nations demand up to 70 % fuel ethanol</a:t>
            </a:r>
          </a:p>
        </p:txBody>
      </p:sp>
    </p:spTree>
    <p:extLst>
      <p:ext uri="{BB962C8B-B14F-4D97-AF65-F5344CB8AC3E}">
        <p14:creationId xmlns:p14="http://schemas.microsoft.com/office/powerpoint/2010/main" val="2011123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838200"/>
            <a:ext cx="7315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00AF50"/>
                </a:solidFill>
                <a:latin typeface="Verdana"/>
                <a:cs typeface="Verdana"/>
              </a:rPr>
              <a:t>Cellulosic Ethanol: Opportunity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0506CB-8B07-4486-A4B5-5E669EA1FB4D}"/>
              </a:ext>
            </a:extLst>
          </p:cNvPr>
          <p:cNvSpPr/>
          <p:nvPr/>
        </p:nvSpPr>
        <p:spPr>
          <a:xfrm>
            <a:off x="76200" y="1371600"/>
            <a:ext cx="441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Trebuchet MS"/>
              </a:rPr>
              <a:t>National biofuel Policy – 2018</a:t>
            </a:r>
          </a:p>
          <a:p>
            <a:pPr marL="385445">
              <a:lnSpc>
                <a:spcPct val="100000"/>
              </a:lnSpc>
            </a:pPr>
            <a:endParaRPr lang="en-US" sz="1200" b="1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Trebuchet MS"/>
              </a:rPr>
              <a:t>Government </a:t>
            </a:r>
            <a:r>
              <a:rPr lang="en-US" sz="1200" b="1" spc="-5" dirty="0">
                <a:latin typeface="+mj-lt"/>
                <a:cs typeface="Trebuchet MS"/>
              </a:rPr>
              <a:t>of India  committed toward implementation of </a:t>
            </a:r>
            <a:r>
              <a:rPr lang="en-US" sz="1200" b="1" spc="5" dirty="0">
                <a:latin typeface="+mj-lt"/>
                <a:cs typeface="Trebuchet MS"/>
              </a:rPr>
              <a:t>E5/E10 </a:t>
            </a:r>
            <a:r>
              <a:rPr lang="en-US" sz="1200" b="1" spc="-5" dirty="0">
                <a:latin typeface="+mj-lt"/>
                <a:cs typeface="Trebuchet MS"/>
              </a:rPr>
              <a:t>and </a:t>
            </a:r>
            <a:r>
              <a:rPr lang="en-US" sz="1200" b="1" spc="5" dirty="0">
                <a:latin typeface="+mj-lt"/>
                <a:cs typeface="Trebuchet MS"/>
              </a:rPr>
              <a:t>E20 </a:t>
            </a:r>
            <a:r>
              <a:rPr lang="en-US" sz="1200" b="1" spc="-5" dirty="0">
                <a:latin typeface="+mj-lt"/>
                <a:cs typeface="Trebuchet MS"/>
              </a:rPr>
              <a:t>by </a:t>
            </a:r>
            <a:r>
              <a:rPr lang="en-US" sz="1200" b="1" spc="5" dirty="0">
                <a:latin typeface="+mj-lt"/>
                <a:cs typeface="Trebuchet MS"/>
              </a:rPr>
              <a:t>2017 </a:t>
            </a:r>
            <a:r>
              <a:rPr lang="en-US" sz="1200" b="1" dirty="0">
                <a:latin typeface="+mj-lt"/>
                <a:cs typeface="Trebuchet MS"/>
              </a:rPr>
              <a:t>–</a:t>
            </a:r>
            <a:r>
              <a:rPr lang="en-US" sz="1200" b="1" spc="-50" dirty="0">
                <a:latin typeface="+mj-lt"/>
                <a:cs typeface="Trebuchet MS"/>
              </a:rPr>
              <a:t> </a:t>
            </a:r>
            <a:r>
              <a:rPr lang="en-US" sz="1200" b="1" spc="5" dirty="0">
                <a:latin typeface="+mj-lt"/>
                <a:cs typeface="Trebuchet MS"/>
              </a:rPr>
              <a:t>2022. Ban on export of fuel ethanol.</a:t>
            </a:r>
          </a:p>
          <a:p>
            <a:pPr marL="385445">
              <a:lnSpc>
                <a:spcPct val="100000"/>
              </a:lnSpc>
            </a:pPr>
            <a:endParaRPr lang="en-US" sz="1200" b="1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spc="-5" dirty="0">
                <a:latin typeface="+mj-lt"/>
                <a:cs typeface="Trebuchet MS"/>
              </a:rPr>
              <a:t>Limited molasses availability </a:t>
            </a:r>
            <a:r>
              <a:rPr lang="en-US" sz="1200" b="1" dirty="0">
                <a:latin typeface="+mj-lt"/>
                <a:cs typeface="Trebuchet MS"/>
              </a:rPr>
              <a:t>&amp; demand </a:t>
            </a:r>
            <a:r>
              <a:rPr lang="en-US" sz="1200" b="1" spc="-5" dirty="0">
                <a:latin typeface="+mj-lt"/>
                <a:cs typeface="Trebuchet MS"/>
              </a:rPr>
              <a:t>by industrial/potable sectors poses </a:t>
            </a:r>
            <a:r>
              <a:rPr lang="en-US" sz="1200" b="1" dirty="0">
                <a:latin typeface="+mj-lt"/>
                <a:cs typeface="Trebuchet MS"/>
              </a:rPr>
              <a:t>key </a:t>
            </a:r>
            <a:r>
              <a:rPr lang="en-US" sz="1200" b="1" spc="-5" dirty="0">
                <a:latin typeface="+mj-lt"/>
                <a:cs typeface="Trebuchet MS"/>
              </a:rPr>
              <a:t>challenge </a:t>
            </a:r>
            <a:r>
              <a:rPr lang="en-US" sz="1200" b="1" dirty="0">
                <a:latin typeface="+mj-lt"/>
                <a:cs typeface="Trebuchet MS"/>
              </a:rPr>
              <a:t>in  </a:t>
            </a:r>
            <a:r>
              <a:rPr lang="en-US" sz="1200" b="1" spc="-5" dirty="0">
                <a:latin typeface="+mj-lt"/>
                <a:cs typeface="Trebuchet MS"/>
              </a:rPr>
              <a:t>implementing </a:t>
            </a:r>
            <a:r>
              <a:rPr lang="en-US" sz="1200" b="1" spc="5" dirty="0">
                <a:latin typeface="+mj-lt"/>
                <a:cs typeface="Trebuchet MS"/>
              </a:rPr>
              <a:t>E5/E10 </a:t>
            </a:r>
            <a:r>
              <a:rPr lang="en-US" sz="1200" b="1" spc="-5" dirty="0">
                <a:latin typeface="+mj-lt"/>
                <a:cs typeface="Trebuchet MS"/>
              </a:rPr>
              <a:t>and</a:t>
            </a:r>
            <a:r>
              <a:rPr lang="en-US" sz="1200" b="1" spc="-95" dirty="0">
                <a:latin typeface="+mj-lt"/>
                <a:cs typeface="Trebuchet MS"/>
              </a:rPr>
              <a:t> </a:t>
            </a:r>
            <a:r>
              <a:rPr lang="en-US" sz="1200" b="1" spc="5" dirty="0">
                <a:latin typeface="+mj-lt"/>
                <a:cs typeface="Trebuchet MS"/>
              </a:rPr>
              <a:t>E20</a:t>
            </a:r>
          </a:p>
          <a:p>
            <a:pPr marL="385445">
              <a:lnSpc>
                <a:spcPct val="100000"/>
              </a:lnSpc>
            </a:pPr>
            <a:endParaRPr lang="en-US" sz="1200" b="1" spc="5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Trebuchet MS"/>
              </a:rPr>
              <a:t>MoPNG fixed </a:t>
            </a:r>
            <a:r>
              <a:rPr lang="en-US" sz="1200" b="1" spc="-5" dirty="0">
                <a:latin typeface="+mj-lt"/>
                <a:cs typeface="Trebuchet MS"/>
              </a:rPr>
              <a:t>reference </a:t>
            </a:r>
            <a:r>
              <a:rPr lang="en-US" sz="1200" b="1" dirty="0">
                <a:latin typeface="+mj-lt"/>
                <a:cs typeface="Trebuchet MS"/>
              </a:rPr>
              <a:t>price </a:t>
            </a:r>
            <a:r>
              <a:rPr lang="en-US" sz="1200" b="1" spc="-15" dirty="0">
                <a:latin typeface="+mj-lt"/>
                <a:cs typeface="Trebuchet MS"/>
              </a:rPr>
              <a:t>range </a:t>
            </a:r>
            <a:r>
              <a:rPr lang="en-US" sz="1200" b="1" spc="-5" dirty="0">
                <a:latin typeface="+mj-lt"/>
                <a:cs typeface="Trebuchet MS"/>
              </a:rPr>
              <a:t>for fuel ethanol at INR59.0/Liters from </a:t>
            </a:r>
            <a:r>
              <a:rPr lang="en-US" sz="1200" b="1" dirty="0">
                <a:latin typeface="+mj-lt"/>
                <a:cs typeface="Trebuchet MS"/>
              </a:rPr>
              <a:t>INR48.50 –</a:t>
            </a:r>
            <a:r>
              <a:rPr lang="en-US" sz="1200" b="1" spc="-40" dirty="0">
                <a:latin typeface="+mj-lt"/>
                <a:cs typeface="Trebuchet MS"/>
              </a:rPr>
              <a:t> </a:t>
            </a:r>
            <a:r>
              <a:rPr lang="en-US" sz="1200" b="1" dirty="0">
                <a:latin typeface="+mj-lt"/>
                <a:cs typeface="Trebuchet MS"/>
              </a:rPr>
              <a:t>INR49.50/Liter</a:t>
            </a:r>
          </a:p>
          <a:p>
            <a:pPr marL="385445">
              <a:lnSpc>
                <a:spcPct val="100000"/>
              </a:lnSpc>
            </a:pPr>
            <a:endParaRPr lang="en-US" sz="1200" b="1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spc="-5" dirty="0">
                <a:latin typeface="+mj-lt"/>
                <a:cs typeface="Trebuchet MS"/>
              </a:rPr>
              <a:t>Government </a:t>
            </a:r>
            <a:r>
              <a:rPr lang="en-US" sz="1200" b="1" dirty="0">
                <a:latin typeface="+mj-lt"/>
                <a:cs typeface="Trebuchet MS"/>
              </a:rPr>
              <a:t>of India </a:t>
            </a:r>
            <a:r>
              <a:rPr lang="en-US" sz="1200" b="1" spc="-5" dirty="0">
                <a:latin typeface="+mj-lt"/>
                <a:cs typeface="Trebuchet MS"/>
              </a:rPr>
              <a:t>removed excise duty </a:t>
            </a:r>
            <a:r>
              <a:rPr lang="en-US" sz="1200" b="1" dirty="0">
                <a:latin typeface="+mj-lt"/>
                <a:cs typeface="Trebuchet MS"/>
              </a:rPr>
              <a:t>on </a:t>
            </a:r>
            <a:r>
              <a:rPr lang="en-US" sz="1200" b="1" spc="-5" dirty="0">
                <a:latin typeface="+mj-lt"/>
                <a:cs typeface="Trebuchet MS"/>
              </a:rPr>
              <a:t>ethanol for</a:t>
            </a:r>
            <a:r>
              <a:rPr lang="en-US" sz="1200" b="1" spc="-110" dirty="0">
                <a:latin typeface="+mj-lt"/>
                <a:cs typeface="Trebuchet MS"/>
              </a:rPr>
              <a:t> </a:t>
            </a:r>
            <a:r>
              <a:rPr lang="en-US" sz="1200" b="1" dirty="0">
                <a:latin typeface="+mj-lt"/>
                <a:cs typeface="Trebuchet MS"/>
              </a:rPr>
              <a:t>blending.</a:t>
            </a:r>
          </a:p>
          <a:p>
            <a:pPr marL="385445">
              <a:lnSpc>
                <a:spcPct val="100000"/>
              </a:lnSpc>
            </a:pPr>
            <a:endParaRPr lang="en-US" sz="1200" b="1" spc="-5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Trebuchet MS"/>
              </a:rPr>
              <a:t>GOI  </a:t>
            </a:r>
            <a:r>
              <a:rPr lang="en-US" sz="1200" b="1" spc="-5" dirty="0">
                <a:latin typeface="+mj-lt"/>
                <a:cs typeface="Trebuchet MS"/>
              </a:rPr>
              <a:t>to announce  policy for use of </a:t>
            </a:r>
            <a:r>
              <a:rPr lang="en-US" sz="1200" b="1" spc="5" dirty="0">
                <a:latin typeface="+mj-lt"/>
                <a:cs typeface="Trebuchet MS"/>
              </a:rPr>
              <a:t>E85 </a:t>
            </a:r>
            <a:r>
              <a:rPr lang="en-US" sz="1200" b="1" dirty="0">
                <a:latin typeface="+mj-lt"/>
                <a:cs typeface="Trebuchet MS"/>
              </a:rPr>
              <a:t>&amp; </a:t>
            </a:r>
            <a:r>
              <a:rPr lang="en-US" sz="1200" b="1" spc="-5" dirty="0">
                <a:latin typeface="+mj-lt"/>
                <a:cs typeface="Trebuchet MS"/>
              </a:rPr>
              <a:t>Flex fuel vehicles </a:t>
            </a:r>
            <a:r>
              <a:rPr lang="en-US" sz="1200" b="1" dirty="0">
                <a:latin typeface="+mj-lt"/>
                <a:cs typeface="Trebuchet MS"/>
              </a:rPr>
              <a:t>in</a:t>
            </a:r>
            <a:r>
              <a:rPr lang="en-US" sz="1200" b="1" spc="-45" dirty="0">
                <a:latin typeface="+mj-lt"/>
                <a:cs typeface="Trebuchet MS"/>
              </a:rPr>
              <a:t> </a:t>
            </a:r>
            <a:r>
              <a:rPr lang="en-US" sz="1200" b="1" spc="-5" dirty="0">
                <a:latin typeface="+mj-lt"/>
                <a:cs typeface="Trebuchet MS"/>
              </a:rPr>
              <a:t>India</a:t>
            </a: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b="1" spc="-5" dirty="0">
              <a:latin typeface="+mj-lt"/>
              <a:cs typeface="Trebuchet MS"/>
            </a:endParaRPr>
          </a:p>
          <a:p>
            <a:pPr marL="55689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  <a:cs typeface="Trebuchet MS"/>
              </a:rPr>
              <a:t>Paris Climate Change Conference 2015: India commitment to increase target of non-fossil fuel based energy to 40%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B2C68-458E-4E36-9978-1DCFA382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57563"/>
            <a:ext cx="4150310" cy="3104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FAEC5-1D5A-4FED-AB01-B0363851C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462154"/>
            <a:ext cx="4191000" cy="22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838200"/>
            <a:ext cx="7315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00AF50"/>
                </a:solidFill>
                <a:latin typeface="Verdana"/>
                <a:cs typeface="Verdana"/>
              </a:rPr>
              <a:t>Worldwide status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939241-963E-48C7-8AB5-9CA36D2994C3}"/>
              </a:ext>
            </a:extLst>
          </p:cNvPr>
          <p:cNvGrpSpPr/>
          <p:nvPr/>
        </p:nvGrpSpPr>
        <p:grpSpPr>
          <a:xfrm>
            <a:off x="533400" y="1371600"/>
            <a:ext cx="3387657" cy="5029200"/>
            <a:chOff x="533400" y="1694520"/>
            <a:chExt cx="3387657" cy="47062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44E3A2-9A09-4E84-8811-9F12A579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694520"/>
              <a:ext cx="3387657" cy="13534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CC892B-DB65-43C3-893D-3D59F8FC0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047233"/>
              <a:ext cx="3387657" cy="335356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60043-4978-4059-819A-160CAD179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369291"/>
            <a:ext cx="3434566" cy="2719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E6ED28-33F5-4CF0-BECB-79DBF21B2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148137"/>
            <a:ext cx="3434566" cy="1262063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D74C586-AD59-4CAA-BF51-5CD21BDB5E2D}"/>
              </a:ext>
            </a:extLst>
          </p:cNvPr>
          <p:cNvSpPr txBox="1"/>
          <p:nvPr/>
        </p:nvSpPr>
        <p:spPr>
          <a:xfrm>
            <a:off x="4191000" y="5562600"/>
            <a:ext cx="4572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20" dirty="0">
                <a:solidFill>
                  <a:srgbClr val="00AF50"/>
                </a:solidFill>
                <a:latin typeface="Verdana"/>
                <a:cs typeface="Verdana"/>
              </a:rPr>
              <a:t>Commercialization by DuPont, Beta-renewable, POET-DSM, GranBio, Iogen etc.</a:t>
            </a:r>
          </a:p>
          <a:p>
            <a:pPr marL="12700">
              <a:lnSpc>
                <a:spcPct val="100000"/>
              </a:lnSpc>
            </a:pPr>
            <a:endParaRPr lang="en-US" sz="1200" spc="-20" dirty="0">
              <a:solidFill>
                <a:srgbClr val="00AF5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200" spc="-20" dirty="0">
                <a:solidFill>
                  <a:srgbClr val="00AF50"/>
                </a:solidFill>
                <a:latin typeface="Verdana"/>
                <a:cs typeface="Verdana"/>
              </a:rPr>
              <a:t>Other players are following the path. Clariant, Praj, Renmatix, Fiberight, Ethtec, Aemetis etc.</a:t>
            </a:r>
            <a:endParaRPr sz="1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0071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954" y="914400"/>
            <a:ext cx="11722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00AF50"/>
                </a:solidFill>
                <a:latin typeface="Verdana"/>
                <a:cs typeface="Verdana"/>
              </a:rPr>
              <a:t>Age</a:t>
            </a:r>
            <a:r>
              <a:rPr sz="2400" spc="-15" dirty="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sz="2400" spc="-20" dirty="0">
                <a:solidFill>
                  <a:srgbClr val="00AF50"/>
                </a:solidFill>
                <a:latin typeface="Verdana"/>
                <a:cs typeface="Verdana"/>
              </a:rPr>
              <a:t>da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41451" y="6669183"/>
            <a:ext cx="15792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© </a:t>
            </a:r>
            <a:r>
              <a:rPr spc="-5" dirty="0"/>
              <a:t>201</a:t>
            </a:r>
            <a:r>
              <a:rPr lang="en-US" spc="-5" dirty="0"/>
              <a:t>9</a:t>
            </a:r>
            <a:r>
              <a:rPr spc="15" dirty="0"/>
              <a:t> </a:t>
            </a:r>
            <a:r>
              <a:rPr dirty="0"/>
              <a:t>IH</a:t>
            </a:r>
            <a:r>
              <a:rPr spc="-5" dirty="0"/>
              <a:t>S</a:t>
            </a:r>
            <a:r>
              <a:rPr spc="-10" dirty="0"/>
              <a:t> M</a:t>
            </a:r>
            <a:r>
              <a:rPr spc="-5" dirty="0"/>
              <a:t>a</a:t>
            </a:r>
            <a:r>
              <a:rPr spc="-10" dirty="0"/>
              <a:t>r</a:t>
            </a:r>
            <a:r>
              <a:rPr spc="-5" dirty="0"/>
              <a:t>k</a:t>
            </a:r>
            <a:r>
              <a:rPr spc="10" dirty="0"/>
              <a:t>i</a:t>
            </a:r>
            <a:r>
              <a:rPr dirty="0"/>
              <a:t>t</a:t>
            </a:r>
            <a:r>
              <a:rPr spc="-5" dirty="0"/>
              <a:t>.</a:t>
            </a:r>
            <a:r>
              <a:rPr spc="-35" dirty="0"/>
              <a:t> </a:t>
            </a:r>
            <a:r>
              <a:rPr spc="-10" dirty="0"/>
              <a:t>A</a:t>
            </a:r>
            <a:r>
              <a:rPr spc="10" dirty="0"/>
              <a:t>l</a:t>
            </a:r>
            <a:r>
              <a:rPr dirty="0"/>
              <a:t>l</a:t>
            </a:r>
            <a:r>
              <a:rPr spc="-20" dirty="0"/>
              <a:t> </a:t>
            </a:r>
            <a:r>
              <a:rPr dirty="0"/>
              <a:t>R</a:t>
            </a:r>
            <a:r>
              <a:rPr spc="10" dirty="0"/>
              <a:t>i</a:t>
            </a:r>
            <a:r>
              <a:rPr spc="-5" dirty="0"/>
              <a:t>gh</a:t>
            </a:r>
            <a:r>
              <a:rPr dirty="0"/>
              <a:t>t</a:t>
            </a:r>
            <a:r>
              <a:rPr spc="-5" dirty="0"/>
              <a:t>s</a:t>
            </a:r>
            <a:r>
              <a:rPr spc="-35" dirty="0"/>
              <a:t> </a:t>
            </a:r>
            <a:r>
              <a:rPr dirty="0"/>
              <a:t>R</a:t>
            </a:r>
            <a:r>
              <a:rPr spc="-5" dirty="0"/>
              <a:t>ese</a:t>
            </a:r>
            <a:r>
              <a:rPr spc="-10" dirty="0"/>
              <a:t>r</a:t>
            </a:r>
            <a:r>
              <a:rPr spc="-5" dirty="0"/>
              <a:t>ved.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491855"/>
            <a:ext cx="8099427" cy="4365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Introduction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Biofuels, approaches to fuel &amp; chemicals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Lignocellulosic biomass and cellulosic ethanol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Cellulosic ethanol biochemical conversion process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Opportunities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GHG, India Ethanol Scenario, Fuel Blending Program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Worldwide cellulosic ethanol plant status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Challenges</a:t>
            </a:r>
          </a:p>
          <a:p>
            <a:pPr marL="812800" lvl="1" indent="-342900"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Some sad stories, issues impacting the commercialization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Evaluation at IHSM end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Demo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Conclusions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4200" y="2895600"/>
            <a:ext cx="3429000" cy="657232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3200" dirty="0"/>
              <a:t>Challenges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33369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ABC79-19E9-4F2F-B5E8-27D78E3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1202">
            <a:off x="402644" y="1452273"/>
            <a:ext cx="3075464" cy="1533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2D7A7-ABAB-4EFB-A4A9-C3C8CFB77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6383">
            <a:off x="5472330" y="1726729"/>
            <a:ext cx="3338454" cy="985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4265EE-C608-4335-9A14-DF93A066F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2147">
            <a:off x="760718" y="3502306"/>
            <a:ext cx="2233613" cy="2069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05E317-47BD-4E33-9718-7D4868B43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014" y="2341958"/>
            <a:ext cx="3025610" cy="3282392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F2EE6994-3F6E-4D5A-BA8E-8906ECFD8DF2}"/>
              </a:ext>
            </a:extLst>
          </p:cNvPr>
          <p:cNvSpPr txBox="1"/>
          <p:nvPr/>
        </p:nvSpPr>
        <p:spPr>
          <a:xfrm>
            <a:off x="533400" y="838200"/>
            <a:ext cx="7315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00AF50"/>
                </a:solidFill>
                <a:latin typeface="Verdana"/>
                <a:cs typeface="Verdana"/>
              </a:rPr>
              <a:t>Some Sad Stories from World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50058-5759-4DFF-BE67-F16EB8E87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64665">
            <a:off x="6192038" y="3657600"/>
            <a:ext cx="2685494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3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6669183"/>
            <a:ext cx="15792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© 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2016</a:t>
            </a:r>
            <a:r>
              <a:rPr sz="600" spc="1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IH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 M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k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.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spc="-20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gh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ese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ved.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3444" y="280170"/>
            <a:ext cx="187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50078-7377-4CA5-8E48-3E71FF2FCB38}"/>
              </a:ext>
            </a:extLst>
          </p:cNvPr>
          <p:cNvSpPr/>
          <p:nvPr/>
        </p:nvSpPr>
        <p:spPr>
          <a:xfrm>
            <a:off x="685800" y="16002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Low yield of Lignocellulosic to Bioethanol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Process Cost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Pretreatment Cost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High Enzyme cost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Uncertain feedstock cost (feedstock delivery and supply chain)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Formation of inhibitors and alcohol concentration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Water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Energy associated with biomass processing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Bioreactor configuration and design (handling living system with no contamination)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Availability and reliability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8BBAACC-5C16-4A30-8676-D7970ADD0268}"/>
              </a:ext>
            </a:extLst>
          </p:cNvPr>
          <p:cNvSpPr txBox="1"/>
          <p:nvPr/>
        </p:nvSpPr>
        <p:spPr>
          <a:xfrm>
            <a:off x="543878" y="990600"/>
            <a:ext cx="78276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5" dirty="0">
                <a:solidFill>
                  <a:srgbClr val="00AF50"/>
                </a:solidFill>
                <a:latin typeface="Verdana"/>
                <a:cs typeface="Verdana"/>
              </a:rPr>
              <a:t>Future challenges of Cellulosic Ethanol technology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3A810-E6F7-4B27-87EA-C1A01393588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062733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13444" y="280170"/>
            <a:ext cx="187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69D5F1-C523-4306-96C9-A7652F9E14F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50274" y="2514599"/>
            <a:ext cx="93795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D53093-C710-462F-BD32-1FF01FA29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35109"/>
              </p:ext>
            </p:extLst>
          </p:nvPr>
        </p:nvGraphicFramePr>
        <p:xfrm>
          <a:off x="1143000" y="1752600"/>
          <a:ext cx="6957894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Visio" r:id="rId4" imgW="9906128" imgH="5400675" progId="Visio.Drawing.15">
                  <p:embed/>
                </p:oleObj>
              </mc:Choice>
              <mc:Fallback>
                <p:oleObj name="Visio" r:id="rId4" imgW="9906128" imgH="54006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957894" cy="406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3">
            <a:extLst>
              <a:ext uri="{FF2B5EF4-FFF2-40B4-BE49-F238E27FC236}">
                <a16:creationId xmlns:a16="http://schemas.microsoft.com/office/drawing/2014/main" id="{1AD50885-CA23-4E95-865E-130E3DC97D2C}"/>
              </a:ext>
            </a:extLst>
          </p:cNvPr>
          <p:cNvSpPr txBox="1"/>
          <p:nvPr/>
        </p:nvSpPr>
        <p:spPr>
          <a:xfrm>
            <a:off x="685800" y="914400"/>
            <a:ext cx="78276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5" dirty="0">
                <a:solidFill>
                  <a:srgbClr val="00AF50"/>
                </a:solidFill>
                <a:latin typeface="Verdana"/>
                <a:cs typeface="Verdana"/>
              </a:rPr>
              <a:t>Issues Impacting the Commercialization of Bioethanol Technologies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85ADE7-84FB-46D2-A204-44D783A942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3630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69F1A-B73D-43D6-A0EB-3955FBD1131C}"/>
              </a:ext>
            </a:extLst>
          </p:cNvPr>
          <p:cNvSpPr/>
          <p:nvPr/>
        </p:nvSpPr>
        <p:spPr>
          <a:xfrm>
            <a:off x="609600" y="1429999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IHS Markit Process Economic Program (PEP)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Cellulosic Ethanol (Report – 263A)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Evaluation of DuPont cellulosic ethanol plant in Nevada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Beta-renewable commercial cellulosic ethanol plant in Italy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POET-DSM cellulosic ethanol plant in Iowa</a:t>
            </a:r>
          </a:p>
          <a:p>
            <a:pPr lvl="2"/>
            <a:endParaRPr lang="en-US" sz="16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Biomass Pretreatment (Report – 302)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Steam explosion + Dilute H2SO4 process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Ammonia Fiber Explosion Process (AFEX)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Organosolv Pretreatment of Lignocellulosic Biomass</a:t>
            </a:r>
          </a:p>
          <a:p>
            <a:pPr lvl="2"/>
            <a:endParaRPr lang="en-US" sz="16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Syngas Fermentation (Report – 298)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Ethanol production via syngas fermentation using biomass gasification syngas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cs typeface="Times New Roman" panose="02020603050405020304" pitchFamily="18" charset="0"/>
              </a:rPr>
              <a:t>Ethanol+2,3-BDO production via syngas fermentation using biomass gasification syngas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cs typeface="Times New Roman" panose="02020603050405020304" pitchFamily="18" charset="0"/>
              </a:rPr>
              <a:t>Ethanol production via syngas fermentation using steel mill gases</a:t>
            </a:r>
            <a:endParaRPr lang="en-US" sz="16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70663-6D19-4ED4-A7CA-A3A592A9B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4" t="3015" r="534" b="8096"/>
          <a:stretch/>
        </p:blipFill>
        <p:spPr>
          <a:xfrm>
            <a:off x="7444717" y="4916583"/>
            <a:ext cx="1482849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5839E-B405-42D8-AFE6-255D98A8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20539"/>
            <a:ext cx="1463395" cy="1896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214B21-452F-43AF-A1E9-03797BB2E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592" y="851250"/>
            <a:ext cx="2187686" cy="2920856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D50345B3-5D3D-4BF3-B3E4-BC6CFFE047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Evaluation at IHSM End for Client Decision Making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38966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69F1A-B73D-43D6-A0EB-3955FBD1131C}"/>
              </a:ext>
            </a:extLst>
          </p:cNvPr>
          <p:cNvSpPr/>
          <p:nvPr/>
        </p:nvSpPr>
        <p:spPr>
          <a:xfrm>
            <a:off x="1066800" y="1295400"/>
            <a:ext cx="53340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Deep patent and literature search/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Industry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Technology review, chemistry, mechanism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Process Flow 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Aspen Plus/ SuperPro simulation software’s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Process 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Evaluation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Material balance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Equipment specifications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Utility Summary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Total Capital Investments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Capital Investments by Section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Production Cost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Product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Process Discussions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Process Comparisons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iPEP Navigator file (Ms-Excel easy comparison)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2B65DA5-0DA2-44B7-ABAE-618B35BB9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049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What is in the Basket?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8330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685800"/>
            <a:ext cx="5029200" cy="903453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 algn="ctr">
              <a:lnSpc>
                <a:spcPct val="100000"/>
              </a:lnSpc>
            </a:pPr>
            <a:r>
              <a:rPr lang="en-US" sz="2800" dirty="0"/>
              <a:t>iPEP Navigator Demo</a:t>
            </a:r>
            <a:br>
              <a:rPr lang="en-US" sz="2800" dirty="0"/>
            </a:br>
            <a:r>
              <a:rPr lang="en-US" sz="2000" dirty="0"/>
              <a:t>(Cellulosic Ethanol Report)</a:t>
            </a:r>
            <a:endParaRPr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3B169A-16D3-4FAB-992C-7FE25AFF9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749"/>
            <a:ext cx="9144000" cy="43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9A8022C-3DFA-4773-8235-5E3441384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90600"/>
            <a:ext cx="8382000" cy="1457451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 algn="ctr">
              <a:lnSpc>
                <a:spcPct val="100000"/>
              </a:lnSpc>
            </a:pPr>
            <a:r>
              <a:rPr lang="en-US" sz="2800" dirty="0"/>
              <a:t>Other reports and reviews in our database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3" action="ppaction://hlinkfile"/>
              </a:rPr>
              <a:t>summary bioethanol reports PEP.xlsx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105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69F1A-B73D-43D6-A0EB-3955FBD1131C}"/>
              </a:ext>
            </a:extLst>
          </p:cNvPr>
          <p:cNvSpPr/>
          <p:nvPr/>
        </p:nvSpPr>
        <p:spPr>
          <a:xfrm>
            <a:off x="914400" y="1411596"/>
            <a:ext cx="7239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Cellulosic ethanol is feasible technology and answer to sustainable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Commercialization achieved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Improvement in carbon conversion efficiency is a direct measure of improvement in ethanol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Cost of enzyme production will be the key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Struggling with low alcohol concentration in fermenter. R&amp;D efforts needed in this 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Effective biomass supply chain will reduce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Pretreatment shall be handled carefully to reduce inhibitor 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Different pretreatment technologies need to be investigated with respect to yield, to reduce overall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2B65DA5-0DA2-44B7-ABAE-618B35BB9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049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IHSM Conclusions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7968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6669183"/>
            <a:ext cx="15792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© 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2016</a:t>
            </a:r>
            <a:r>
              <a:rPr sz="600" spc="1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IH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 M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k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.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A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l</a:t>
            </a:r>
            <a:r>
              <a:rPr sz="600" spc="-20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10" dirty="0">
                <a:solidFill>
                  <a:srgbClr val="04607A"/>
                </a:solidFill>
                <a:latin typeface="Verdana"/>
                <a:cs typeface="Verdana"/>
              </a:rPr>
              <a:t>i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gh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t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s</a:t>
            </a:r>
            <a:r>
              <a:rPr sz="600" spc="-35" dirty="0">
                <a:solidFill>
                  <a:srgbClr val="04607A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ese</a:t>
            </a:r>
            <a:r>
              <a:rPr sz="600" spc="-10" dirty="0">
                <a:solidFill>
                  <a:srgbClr val="04607A"/>
                </a:solidFill>
                <a:latin typeface="Verdana"/>
                <a:cs typeface="Verdana"/>
              </a:rPr>
              <a:t>r</a:t>
            </a:r>
            <a:r>
              <a:rPr sz="600" spc="-5" dirty="0">
                <a:solidFill>
                  <a:srgbClr val="04607A"/>
                </a:solidFill>
                <a:latin typeface="Verdana"/>
                <a:cs typeface="Verdana"/>
              </a:rPr>
              <a:t>ved.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52600"/>
            <a:ext cx="8610599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spc="-5" dirty="0">
                <a:solidFill>
                  <a:srgbClr val="00AF50"/>
                </a:solidFill>
                <a:latin typeface="Verdana"/>
                <a:cs typeface="Verdana"/>
              </a:rPr>
              <a:t>Than</a:t>
            </a:r>
            <a:r>
              <a:rPr sz="3200" dirty="0">
                <a:solidFill>
                  <a:srgbClr val="00AF50"/>
                </a:solidFill>
                <a:latin typeface="Verdana"/>
                <a:cs typeface="Verdana"/>
              </a:rPr>
              <a:t>k</a:t>
            </a:r>
            <a:r>
              <a:rPr sz="3200" spc="1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00AF50"/>
                </a:solidFill>
                <a:latin typeface="Verdana"/>
                <a:cs typeface="Verdana"/>
              </a:rPr>
              <a:t>y</a:t>
            </a:r>
            <a:r>
              <a:rPr sz="3200" dirty="0">
                <a:solidFill>
                  <a:srgbClr val="00AF50"/>
                </a:solidFill>
                <a:latin typeface="Verdana"/>
                <a:cs typeface="Verdana"/>
              </a:rPr>
              <a:t>ou!</a:t>
            </a:r>
            <a:endParaRPr lang="en-US" sz="3200" dirty="0">
              <a:solidFill>
                <a:srgbClr val="00AF5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endParaRPr lang="en-US" sz="3200" dirty="0">
              <a:solidFill>
                <a:srgbClr val="00AF5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lang="en-US" sz="2400" u="sng" dirty="0">
                <a:solidFill>
                  <a:srgbClr val="00AF50"/>
                </a:solidFill>
                <a:latin typeface="Verdana"/>
                <a:cs typeface="Verdana"/>
              </a:rPr>
              <a:t>Contact: - jonny.goyal@ihsmarkit.com</a:t>
            </a:r>
            <a:endParaRPr sz="3200" u="sng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3444" y="280170"/>
            <a:ext cx="187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74585-048A-4A69-81F7-186892EB2A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326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711" y="819357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Different Generations of Biofuels</a:t>
            </a:r>
            <a:endParaRPr sz="20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AB79056-0189-4391-AE4B-B78879739103}"/>
              </a:ext>
            </a:extLst>
          </p:cNvPr>
          <p:cNvSpPr txBox="1"/>
          <p:nvPr/>
        </p:nvSpPr>
        <p:spPr>
          <a:xfrm>
            <a:off x="494790" y="1752600"/>
            <a:ext cx="8205472" cy="1733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First generation: derived from sources like starch, sugar, animal fats and vegetable oil (food-crops). E.g. Biodiesel, Vegetable Oil, Biogas, Bio-alcohols, 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Second generation: mainly feedstock is non-food crops/ waste crops (after they have fulfilled the food purpose), lignocellulosic biomass, residue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Third generation biofuels: improvements in the production of biomass. Engineered energy crops such as Algae.</a:t>
            </a:r>
          </a:p>
        </p:txBody>
      </p:sp>
    </p:spTree>
    <p:extLst>
      <p:ext uri="{BB962C8B-B14F-4D97-AF65-F5344CB8AC3E}">
        <p14:creationId xmlns:p14="http://schemas.microsoft.com/office/powerpoint/2010/main" val="421269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914400"/>
            <a:ext cx="7467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20" dirty="0">
                <a:solidFill>
                  <a:srgbClr val="00AF50"/>
                </a:solidFill>
                <a:latin typeface="Verdana"/>
                <a:cs typeface="Verdana"/>
              </a:rPr>
              <a:t>Novel Approaches to Fuel &amp; Chemicals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CA08CE-3DEA-4579-AFF4-A2143F5D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493BC9-A19E-47F3-82C2-835DDCB47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37297"/>
              </p:ext>
            </p:extLst>
          </p:nvPr>
        </p:nvGraphicFramePr>
        <p:xfrm>
          <a:off x="1443391" y="1752600"/>
          <a:ext cx="6536654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4" imgW="5285714" imgH="3323810" progId="Paint.Picture">
                  <p:embed/>
                </p:oleObj>
              </mc:Choice>
              <mc:Fallback>
                <p:oleObj name="Bitmap Image" r:id="rId4" imgW="5285714" imgH="332381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391" y="1752600"/>
                        <a:ext cx="6536654" cy="411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ject 6">
            <a:extLst>
              <a:ext uri="{FF2B5EF4-FFF2-40B4-BE49-F238E27FC236}">
                <a16:creationId xmlns:a16="http://schemas.microsoft.com/office/drawing/2014/main" id="{E03C5A20-A108-48C2-9896-9F4BD878AA5E}"/>
              </a:ext>
            </a:extLst>
          </p:cNvPr>
          <p:cNvSpPr txBox="1">
            <a:spLocks/>
          </p:cNvSpPr>
          <p:nvPr/>
        </p:nvSpPr>
        <p:spPr>
          <a:xfrm>
            <a:off x="6606482" y="5888182"/>
            <a:ext cx="157924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600" b="0" i="0" kern="1200">
                <a:solidFill>
                  <a:srgbClr val="04607A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dirty="0"/>
              <a:t>Source: LanzaTech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48204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Lignocellulosic Biomass and Cellulosic Ethanol</a:t>
            </a:r>
            <a:endParaRPr sz="2000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7B7D573-504D-407C-9354-1C63DC0F7B3B}"/>
              </a:ext>
            </a:extLst>
          </p:cNvPr>
          <p:cNvSpPr txBox="1"/>
          <p:nvPr/>
        </p:nvSpPr>
        <p:spPr>
          <a:xfrm>
            <a:off x="609600" y="1461821"/>
            <a:ext cx="8205472" cy="485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Lignocellulose is the structural material of biomass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Consist of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Cellulose (C6 sugar polymers)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Hemicellulose (C5 sugar polymers)</a:t>
            </a:r>
          </a:p>
          <a:p>
            <a:pPr marL="812800" lvl="1" indent="-342900"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Lignin (aromatic alcohol-polymers)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Main feedstocks includes agricultural residue (straw, corn stover) and wood residue (wood chips), lignocellulosic energy crops like switchgrass, reeds etc.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Feedstock is given pretreatment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Cellulose and hemicellulose are separated from lignin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Saccharification of these polysaccharides (through enzyme hydrolysis)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C6 sugars can be fermented by common yeast, C5 by microorganisms to produce ethanol (called cellulosic ethanol)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Ethanol is distillated as per purity requirements.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600" spc="-15" dirty="0">
                <a:solidFill>
                  <a:srgbClr val="0C9B74"/>
                </a:solidFill>
                <a:latin typeface="Verdana"/>
                <a:cs typeface="Verdana"/>
              </a:rPr>
              <a:t>Lignin separated is dried and can be used as fuel for power generation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C9521CC-960B-4490-90F9-C0ACCE55CC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29192" y="740642"/>
            <a:ext cx="3920929" cy="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F60C5D-D018-40B3-9FB2-A52A6CDA6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591277"/>
              </p:ext>
            </p:extLst>
          </p:nvPr>
        </p:nvGraphicFramePr>
        <p:xfrm>
          <a:off x="5181599" y="1810712"/>
          <a:ext cx="3633473" cy="1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4" imgW="6410245" imgH="1924024" progId="Visio.Drawing.15">
                  <p:embed/>
                </p:oleObj>
              </mc:Choice>
              <mc:Fallback>
                <p:oleObj name="Visio" r:id="rId4" imgW="6410245" imgH="192402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1810712"/>
                        <a:ext cx="3633473" cy="1389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46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41789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1800" dirty="0"/>
              <a:t>Typical products and by-products of cellulosic ethanol technology</a:t>
            </a:r>
            <a:endParaRPr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20C264-415A-4DBF-9932-0B143A4A2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6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A69EC-0232-4EDF-B255-594104CB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66" y="1362193"/>
            <a:ext cx="97853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99943C3-785D-446A-A888-015C6EA9B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13773"/>
              </p:ext>
            </p:extLst>
          </p:nvPr>
        </p:nvGraphicFramePr>
        <p:xfrm>
          <a:off x="1447800" y="1447800"/>
          <a:ext cx="6024130" cy="489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isio" r:id="rId4" imgW="9096314" imgH="7057909" progId="Visio.Drawing.15">
                  <p:embed/>
                </p:oleObj>
              </mc:Choice>
              <mc:Fallback>
                <p:oleObj name="Visio" r:id="rId4" imgW="9096314" imgH="7057909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6024130" cy="4892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47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AE280-B91C-401E-8C14-313D9F6D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24" y="871934"/>
            <a:ext cx="8480551" cy="369332"/>
          </a:xfrm>
        </p:spPr>
        <p:txBody>
          <a:bodyPr/>
          <a:lstStyle/>
          <a:p>
            <a:r>
              <a:rPr lang="en-US" dirty="0"/>
              <a:t>Lignocellulosic Biomass Pretreatment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7DC88A1-B427-4085-933E-C579380D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025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245824-9683-443A-B681-15A4453A7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90117"/>
              </p:ext>
            </p:extLst>
          </p:nvPr>
        </p:nvGraphicFramePr>
        <p:xfrm>
          <a:off x="838200" y="3200400"/>
          <a:ext cx="3970785" cy="277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Visio" r:id="rId4" imgW="5962566" imgH="3552876" progId="Visio.Drawing.15">
                  <p:embed/>
                </p:oleObj>
              </mc:Choice>
              <mc:Fallback>
                <p:oleObj name="Visio" r:id="rId4" imgW="5962566" imgH="355287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3970785" cy="277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ject 3">
            <a:extLst>
              <a:ext uri="{FF2B5EF4-FFF2-40B4-BE49-F238E27FC236}">
                <a16:creationId xmlns:a16="http://schemas.microsoft.com/office/drawing/2014/main" id="{F4437190-165F-4B7A-B762-F467CC996276}"/>
              </a:ext>
            </a:extLst>
          </p:cNvPr>
          <p:cNvSpPr txBox="1"/>
          <p:nvPr/>
        </p:nvSpPr>
        <p:spPr>
          <a:xfrm>
            <a:off x="5319506" y="3092755"/>
            <a:ext cx="3467610" cy="3267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Pretreatment lead to: -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Increasing of the surface area and porosity.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Modification of Lignin structure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Removal of Lignin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(Partial) depolymerization of hemicellulose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Removal of hemicellulose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Reducing the crystallinity of cellulose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endParaRPr lang="en-US" sz="1400" spc="-15" dirty="0">
              <a:solidFill>
                <a:srgbClr val="0C9B74"/>
              </a:solidFill>
              <a:latin typeface="Verdana"/>
              <a:cs typeface="Verdana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A20D1CE-CC4D-4ED0-BC23-FA6C93A6BDFF}"/>
              </a:ext>
            </a:extLst>
          </p:cNvPr>
          <p:cNvSpPr txBox="1"/>
          <p:nvPr/>
        </p:nvSpPr>
        <p:spPr>
          <a:xfrm>
            <a:off x="569561" y="1520627"/>
            <a:ext cx="7150928" cy="1590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Factors contributing to recalcitrance of lignocellulosic biomass to hydrolysis: - 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Poor accessible surface area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Protection of cellulose by lignin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The heterogeneous character of biomass particles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Cellulose sheathing</a:t>
            </a:r>
          </a:p>
        </p:txBody>
      </p:sp>
    </p:spTree>
    <p:extLst>
      <p:ext uri="{BB962C8B-B14F-4D97-AF65-F5344CB8AC3E}">
        <p14:creationId xmlns:p14="http://schemas.microsoft.com/office/powerpoint/2010/main" val="28268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AE280-B91C-401E-8C14-313D9F6D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24" y="871934"/>
            <a:ext cx="8480551" cy="369332"/>
          </a:xfrm>
        </p:spPr>
        <p:txBody>
          <a:bodyPr/>
          <a:lstStyle/>
          <a:p>
            <a:r>
              <a:rPr lang="en-US" dirty="0"/>
              <a:t>Aqueous phase biomass hydrolysis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7DC88A1-B427-4085-933E-C579380D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025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A20D1CE-CC4D-4ED0-BC23-FA6C93A6BDFF}"/>
              </a:ext>
            </a:extLst>
          </p:cNvPr>
          <p:cNvSpPr txBox="1"/>
          <p:nvPr/>
        </p:nvSpPr>
        <p:spPr>
          <a:xfrm>
            <a:off x="569561" y="1520627"/>
            <a:ext cx="7150928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Three routes to achieve fermentable sugars (C5/C6):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Pretreated biomass is subjected to enzymatic hydrolysis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Pretreated biomass is subjected to cocktail of enzymes that can affect hydrolysis and fermentation in one pot.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1400" spc="-15" dirty="0">
                <a:solidFill>
                  <a:srgbClr val="0C9B74"/>
                </a:solidFill>
                <a:latin typeface="Verdana"/>
                <a:cs typeface="Verdana"/>
              </a:rPr>
              <a:t>Direct acid hydrolysis of untreated biomass, and then neutralization.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0C32936-40CF-4F47-AF53-6B8CEC8A9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61926"/>
            <a:ext cx="94156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C0F20F-880A-40DF-BBB9-260EAF3DE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21650"/>
              </p:ext>
            </p:extLst>
          </p:nvPr>
        </p:nvGraphicFramePr>
        <p:xfrm>
          <a:off x="1447800" y="3261927"/>
          <a:ext cx="6165034" cy="232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Visio" r:id="rId4" imgW="9182126" imgH="3381504" progId="Visio.Drawing.15">
                  <p:embed/>
                </p:oleObj>
              </mc:Choice>
              <mc:Fallback>
                <p:oleObj name="Visio" r:id="rId4" imgW="9182126" imgH="338150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61927"/>
                        <a:ext cx="6165034" cy="23296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9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594217" y="280170"/>
            <a:ext cx="1060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/>
              <a:t>© 2019 IHS Markit. All Rights Reserved.</a:t>
            </a:r>
            <a:endParaRPr spc="-5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72D8B3D-FDE5-447F-A20E-F2F51A21E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480551" cy="472566"/>
          </a:xfrm>
          <a:prstGeom prst="rect">
            <a:avLst/>
          </a:prstGeom>
        </p:spPr>
        <p:txBody>
          <a:bodyPr vert="horz" wrap="square" lIns="0" tIns="163196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lang="en-US" sz="2000" dirty="0"/>
              <a:t>Fermentation</a:t>
            </a:r>
            <a:endParaRPr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574134D-E705-4D90-AB22-DE89B72FF6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0126" y="2795288"/>
            <a:ext cx="118390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37725A0-8F39-4744-8486-D793D51CA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90417"/>
              </p:ext>
            </p:extLst>
          </p:nvPr>
        </p:nvGraphicFramePr>
        <p:xfrm>
          <a:off x="2971800" y="1860435"/>
          <a:ext cx="2343150" cy="410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Visio" r:id="rId4" imgW="2285884" imgH="4753026" progId="Visio.Drawing.15">
                  <p:embed/>
                </p:oleObj>
              </mc:Choice>
              <mc:Fallback>
                <p:oleObj name="Visio" r:id="rId4" imgW="2285884" imgH="475302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60435"/>
                        <a:ext cx="2343150" cy="4106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76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1651</Words>
  <Application>Microsoft Office PowerPoint</Application>
  <PresentationFormat>On-screen Show (4:3)</PresentationFormat>
  <Paragraphs>333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Bitmap Image</vt:lpstr>
      <vt:lpstr>Visio</vt:lpstr>
      <vt:lpstr>PowerPoint Presentation</vt:lpstr>
      <vt:lpstr>PowerPoint Presentation</vt:lpstr>
      <vt:lpstr>Different Generations of Biofuels</vt:lpstr>
      <vt:lpstr>PowerPoint Presentation</vt:lpstr>
      <vt:lpstr>Lignocellulosic Biomass and Cellulosic Ethanol</vt:lpstr>
      <vt:lpstr>Typical products and by-products of cellulosic ethanol technology</vt:lpstr>
      <vt:lpstr>Lignocellulosic Biomass Pretreatment</vt:lpstr>
      <vt:lpstr>Aqueous phase biomass hydrolysis</vt:lpstr>
      <vt:lpstr>Fermentation</vt:lpstr>
      <vt:lpstr>Ethanol Distillation</vt:lpstr>
      <vt:lpstr>Opportunities</vt:lpstr>
      <vt:lpstr>Global Challenge: GHG Emission</vt:lpstr>
      <vt:lpstr>Cellulosic Ethanol Emission Reduction Potential</vt:lpstr>
      <vt:lpstr>India Ethanol Scenario</vt:lpstr>
      <vt:lpstr>How much Ethanol require for blending?</vt:lpstr>
      <vt:lpstr>Gap Analysis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PowerPoint Presentation</vt:lpstr>
      <vt:lpstr>Evaluation at IHSM End for Client Decision Making</vt:lpstr>
      <vt:lpstr>What is in the Basket?</vt:lpstr>
      <vt:lpstr>iPEP Navigator Demo (Cellulosic Ethanol Report)</vt:lpstr>
      <vt:lpstr>Other reports and reviews in our database  summary bioethanol reports PEP.xlsx</vt:lpstr>
      <vt:lpstr>IHSM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Jonny Goyal</cp:lastModifiedBy>
  <cp:revision>117</cp:revision>
  <dcterms:created xsi:type="dcterms:W3CDTF">2017-12-08T12:13:49Z</dcterms:created>
  <dcterms:modified xsi:type="dcterms:W3CDTF">2019-02-07T07:27:39Z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2017-11-09T00:00:00Z</vt:filetime>
  </property>
  <property fmtid="{D5CDD505-2E9C-101B-9397-08002B2CF9AE}" pid="3" name="LastSaved">
    <vt:filetime>2017-12-08T00:00:00Z</vt:filetime>
  </property>
</Properties>
</file>